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F3EE5-B5FE-44C7-B1D7-5074143596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F691373-5FDF-4A8F-BB0A-38230AEE37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Applicable for conductors + singers (class and rehearsal) </a:t>
          </a:r>
        </a:p>
      </dgm:t>
    </dgm:pt>
    <dgm:pt modelId="{FD8085E4-38F2-4AC9-B70D-E786961E1506}" type="parTrans" cxnId="{927CF37E-56E1-417A-94D3-7B00AA049D5A}">
      <dgm:prSet/>
      <dgm:spPr/>
      <dgm:t>
        <a:bodyPr/>
        <a:lstStyle/>
        <a:p>
          <a:endParaRPr lang="en-US"/>
        </a:p>
      </dgm:t>
    </dgm:pt>
    <dgm:pt modelId="{825BFC5D-58CC-4A5D-8B40-68215ADC5F54}" type="sibTrans" cxnId="{927CF37E-56E1-417A-94D3-7B00AA049D5A}">
      <dgm:prSet phldrT="1" phldr="0"/>
      <dgm:spPr/>
      <dgm:t>
        <a:bodyPr/>
        <a:lstStyle/>
        <a:p>
          <a:endParaRPr lang="en-US"/>
        </a:p>
      </dgm:t>
    </dgm:pt>
    <dgm:pt modelId="{BC6F86A6-D8BA-486D-85E5-C8FEFEF9E0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Creating a shared gestural vocabulary (“efforts”) </a:t>
          </a:r>
        </a:p>
      </dgm:t>
    </dgm:pt>
    <dgm:pt modelId="{CD564486-A716-4100-92C6-B1D67737BBD6}" type="parTrans" cxnId="{6AE5CF94-EC6C-4980-99FE-CD37F74415EC}">
      <dgm:prSet/>
      <dgm:spPr/>
      <dgm:t>
        <a:bodyPr/>
        <a:lstStyle/>
        <a:p>
          <a:endParaRPr lang="en-US"/>
        </a:p>
      </dgm:t>
    </dgm:pt>
    <dgm:pt modelId="{4ACA678D-C861-4EF6-A84D-E9680AE3CE8E}" type="sibTrans" cxnId="{6AE5CF94-EC6C-4980-99FE-CD37F74415EC}">
      <dgm:prSet phldrT="2" phldr="0"/>
      <dgm:spPr/>
      <dgm:t>
        <a:bodyPr/>
        <a:lstStyle/>
        <a:p>
          <a:endParaRPr lang="en-US"/>
        </a:p>
      </dgm:t>
    </dgm:pt>
    <dgm:pt modelId="{3BA42FBC-8EFD-4F1B-B76A-B10B32CF18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Realizing one’s sonic vision through movement/gesture </a:t>
          </a:r>
        </a:p>
      </dgm:t>
    </dgm:pt>
    <dgm:pt modelId="{8EC9ADA1-D820-4876-95E1-5E10518C64BC}" type="parTrans" cxnId="{96BBC448-9F26-4810-8B56-AA1E3155449F}">
      <dgm:prSet/>
      <dgm:spPr/>
      <dgm:t>
        <a:bodyPr/>
        <a:lstStyle/>
        <a:p>
          <a:endParaRPr lang="en-US"/>
        </a:p>
      </dgm:t>
    </dgm:pt>
    <dgm:pt modelId="{B40B2F4D-422F-4211-9495-3A2B1A3A8E6D}" type="sibTrans" cxnId="{96BBC448-9F26-4810-8B56-AA1E3155449F}">
      <dgm:prSet phldrT="4" phldr="0"/>
      <dgm:spPr/>
      <dgm:t>
        <a:bodyPr/>
        <a:lstStyle/>
        <a:p>
          <a:endParaRPr lang="en-US"/>
        </a:p>
      </dgm:t>
    </dgm:pt>
    <dgm:pt modelId="{F799871A-0498-4572-9804-881B4535A8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Choosing appropriate rehearsal syllables </a:t>
          </a:r>
        </a:p>
      </dgm:t>
    </dgm:pt>
    <dgm:pt modelId="{DC3E9991-0E7E-4590-92E6-1BFC06215DA6}" type="parTrans" cxnId="{8CA3A229-3710-4705-83A4-ABEE255510D0}">
      <dgm:prSet/>
      <dgm:spPr/>
      <dgm:t>
        <a:bodyPr/>
        <a:lstStyle/>
        <a:p>
          <a:endParaRPr lang="en-US"/>
        </a:p>
      </dgm:t>
    </dgm:pt>
    <dgm:pt modelId="{73D19687-BECC-443F-B3CA-BFD763B6B648}" type="sibTrans" cxnId="{8CA3A229-3710-4705-83A4-ABEE255510D0}">
      <dgm:prSet phldrT="5" phldr="0"/>
      <dgm:spPr/>
      <dgm:t>
        <a:bodyPr/>
        <a:lstStyle/>
        <a:p>
          <a:endParaRPr lang="en-US"/>
        </a:p>
      </dgm:t>
    </dgm:pt>
    <dgm:pt modelId="{C27F7DEB-70C2-466E-A291-53A37DD42750}" type="pres">
      <dgm:prSet presAssocID="{FCFF3EE5-B5FE-44C7-B1D7-507414359662}" presName="root" presStyleCnt="0">
        <dgm:presLayoutVars>
          <dgm:dir/>
          <dgm:resizeHandles val="exact"/>
        </dgm:presLayoutVars>
      </dgm:prSet>
      <dgm:spPr/>
    </dgm:pt>
    <dgm:pt modelId="{4CBC372F-5268-455A-8A87-34A3452CC82A}" type="pres">
      <dgm:prSet presAssocID="{AF691373-5FDF-4A8F-BB0A-38230AEE37C0}" presName="compNode" presStyleCnt="0"/>
      <dgm:spPr/>
    </dgm:pt>
    <dgm:pt modelId="{1B77B7D7-203D-4B5B-9E15-4A86F7A4AFB9}" type="pres">
      <dgm:prSet presAssocID="{AF691373-5FDF-4A8F-BB0A-38230AEE37C0}" presName="bgRect" presStyleLbl="bgShp" presStyleIdx="0" presStyleCnt="4"/>
      <dgm:spPr/>
    </dgm:pt>
    <dgm:pt modelId="{64EF9044-95DF-4029-BC80-783125EC23AD}" type="pres">
      <dgm:prSet presAssocID="{AF691373-5FDF-4A8F-BB0A-38230AEE37C0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9A8D468E-0844-444F-B4C0-57CA94F1F236}" type="pres">
      <dgm:prSet presAssocID="{AF691373-5FDF-4A8F-BB0A-38230AEE37C0}" presName="spaceRect" presStyleCnt="0"/>
      <dgm:spPr/>
    </dgm:pt>
    <dgm:pt modelId="{3586DC16-09F6-428E-9980-FE50A83BFB7F}" type="pres">
      <dgm:prSet presAssocID="{AF691373-5FDF-4A8F-BB0A-38230AEE37C0}" presName="parTx" presStyleLbl="revTx" presStyleIdx="0" presStyleCnt="4">
        <dgm:presLayoutVars>
          <dgm:chMax val="0"/>
          <dgm:chPref val="0"/>
        </dgm:presLayoutVars>
      </dgm:prSet>
      <dgm:spPr/>
    </dgm:pt>
    <dgm:pt modelId="{02F6194A-8DA8-426D-8E1D-4273DBD627F6}" type="pres">
      <dgm:prSet presAssocID="{825BFC5D-58CC-4A5D-8B40-68215ADC5F54}" presName="sibTrans" presStyleCnt="0"/>
      <dgm:spPr/>
    </dgm:pt>
    <dgm:pt modelId="{05CD49AA-42B0-47EE-A3E9-B9B73DB2BE1D}" type="pres">
      <dgm:prSet presAssocID="{BC6F86A6-D8BA-486D-85E5-C8FEFEF9E0E1}" presName="compNode" presStyleCnt="0"/>
      <dgm:spPr/>
    </dgm:pt>
    <dgm:pt modelId="{1177F3A9-D33C-4465-B2A3-7673BFD45440}" type="pres">
      <dgm:prSet presAssocID="{BC6F86A6-D8BA-486D-85E5-C8FEFEF9E0E1}" presName="bgRect" presStyleLbl="bgShp" presStyleIdx="1" presStyleCnt="4"/>
      <dgm:spPr/>
    </dgm:pt>
    <dgm:pt modelId="{FDA2BFB8-4626-4CA6-8EC6-BD8466BA08C1}" type="pres">
      <dgm:prSet presAssocID="{BC6F86A6-D8BA-486D-85E5-C8FEFEF9E0E1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F4D33DA-4FC8-48A1-9383-548CAA32ACC3}" type="pres">
      <dgm:prSet presAssocID="{BC6F86A6-D8BA-486D-85E5-C8FEFEF9E0E1}" presName="spaceRect" presStyleCnt="0"/>
      <dgm:spPr/>
    </dgm:pt>
    <dgm:pt modelId="{3950619E-D636-4D80-86C6-AB7F3BFFC871}" type="pres">
      <dgm:prSet presAssocID="{BC6F86A6-D8BA-486D-85E5-C8FEFEF9E0E1}" presName="parTx" presStyleLbl="revTx" presStyleIdx="1" presStyleCnt="4">
        <dgm:presLayoutVars>
          <dgm:chMax val="0"/>
          <dgm:chPref val="0"/>
        </dgm:presLayoutVars>
      </dgm:prSet>
      <dgm:spPr/>
    </dgm:pt>
    <dgm:pt modelId="{8F9FFBA9-7B68-413B-B29D-73590179C94B}" type="pres">
      <dgm:prSet presAssocID="{4ACA678D-C861-4EF6-A84D-E9680AE3CE8E}" presName="sibTrans" presStyleCnt="0"/>
      <dgm:spPr/>
    </dgm:pt>
    <dgm:pt modelId="{11368A30-7D58-4208-A9C2-F3E2F0FA5469}" type="pres">
      <dgm:prSet presAssocID="{3BA42FBC-8EFD-4F1B-B76A-B10B32CF18DA}" presName="compNode" presStyleCnt="0"/>
      <dgm:spPr/>
    </dgm:pt>
    <dgm:pt modelId="{942282DC-ACD5-4595-86F2-B128F0B60CAD}" type="pres">
      <dgm:prSet presAssocID="{3BA42FBC-8EFD-4F1B-B76A-B10B32CF18DA}" presName="bgRect" presStyleLbl="bgShp" presStyleIdx="2" presStyleCnt="4"/>
      <dgm:spPr/>
    </dgm:pt>
    <dgm:pt modelId="{A2732C9C-7CF7-465D-8C3E-1B209CA026EC}" type="pres">
      <dgm:prSet presAssocID="{3BA42FBC-8EFD-4F1B-B76A-B10B32CF18DA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9A62360-6F15-4AA0-B9CA-A9CE95AFCD86}" type="pres">
      <dgm:prSet presAssocID="{3BA42FBC-8EFD-4F1B-B76A-B10B32CF18DA}" presName="spaceRect" presStyleCnt="0"/>
      <dgm:spPr/>
    </dgm:pt>
    <dgm:pt modelId="{31547A90-879F-4CED-BD93-254F3F905395}" type="pres">
      <dgm:prSet presAssocID="{3BA42FBC-8EFD-4F1B-B76A-B10B32CF18DA}" presName="parTx" presStyleLbl="revTx" presStyleIdx="2" presStyleCnt="4">
        <dgm:presLayoutVars>
          <dgm:chMax val="0"/>
          <dgm:chPref val="0"/>
        </dgm:presLayoutVars>
      </dgm:prSet>
      <dgm:spPr/>
    </dgm:pt>
    <dgm:pt modelId="{3633A757-E8D5-4C84-B417-CC8C72475F76}" type="pres">
      <dgm:prSet presAssocID="{B40B2F4D-422F-4211-9495-3A2B1A3A8E6D}" presName="sibTrans" presStyleCnt="0"/>
      <dgm:spPr/>
    </dgm:pt>
    <dgm:pt modelId="{4DA80D64-B4B4-4D55-9593-0348E4DF61E6}" type="pres">
      <dgm:prSet presAssocID="{F799871A-0498-4572-9804-881B4535A84F}" presName="compNode" presStyleCnt="0"/>
      <dgm:spPr/>
    </dgm:pt>
    <dgm:pt modelId="{4345D67C-FC91-4F0D-8945-CA524F1B9847}" type="pres">
      <dgm:prSet presAssocID="{F799871A-0498-4572-9804-881B4535A84F}" presName="bgRect" presStyleLbl="bgShp" presStyleIdx="3" presStyleCnt="4"/>
      <dgm:spPr/>
    </dgm:pt>
    <dgm:pt modelId="{F8FF79CB-B9D6-4639-8BC4-405FB8731271}" type="pres">
      <dgm:prSet presAssocID="{F799871A-0498-4572-9804-881B4535A84F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DA5696F-A784-4DBF-99CB-0C94D9C98029}" type="pres">
      <dgm:prSet presAssocID="{F799871A-0498-4572-9804-881B4535A84F}" presName="spaceRect" presStyleCnt="0"/>
      <dgm:spPr/>
    </dgm:pt>
    <dgm:pt modelId="{9BAF0041-9395-42C7-8FA4-92EC79F0C9C5}" type="pres">
      <dgm:prSet presAssocID="{F799871A-0498-4572-9804-881B4535A84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5A9C422-123D-4745-9724-BA324EFF1681}" type="presOf" srcId="{F799871A-0498-4572-9804-881B4535A84F}" destId="{9BAF0041-9395-42C7-8FA4-92EC79F0C9C5}" srcOrd="0" destOrd="0" presId="urn:microsoft.com/office/officeart/2018/2/layout/IconVerticalSolidList"/>
    <dgm:cxn modelId="{8CA3A229-3710-4705-83A4-ABEE255510D0}" srcId="{FCFF3EE5-B5FE-44C7-B1D7-507414359662}" destId="{F799871A-0498-4572-9804-881B4535A84F}" srcOrd="3" destOrd="0" parTransId="{DC3E9991-0E7E-4590-92E6-1BFC06215DA6}" sibTransId="{73D19687-BECC-443F-B3CA-BFD763B6B648}"/>
    <dgm:cxn modelId="{96BBC448-9F26-4810-8B56-AA1E3155449F}" srcId="{FCFF3EE5-B5FE-44C7-B1D7-507414359662}" destId="{3BA42FBC-8EFD-4F1B-B76A-B10B32CF18DA}" srcOrd="2" destOrd="0" parTransId="{8EC9ADA1-D820-4876-95E1-5E10518C64BC}" sibTransId="{B40B2F4D-422F-4211-9495-3A2B1A3A8E6D}"/>
    <dgm:cxn modelId="{8BEF4076-BF58-4E43-A081-BCFBA0B46A1E}" type="presOf" srcId="{AF691373-5FDF-4A8F-BB0A-38230AEE37C0}" destId="{3586DC16-09F6-428E-9980-FE50A83BFB7F}" srcOrd="0" destOrd="0" presId="urn:microsoft.com/office/officeart/2018/2/layout/IconVerticalSolidList"/>
    <dgm:cxn modelId="{927CF37E-56E1-417A-94D3-7B00AA049D5A}" srcId="{FCFF3EE5-B5FE-44C7-B1D7-507414359662}" destId="{AF691373-5FDF-4A8F-BB0A-38230AEE37C0}" srcOrd="0" destOrd="0" parTransId="{FD8085E4-38F2-4AC9-B70D-E786961E1506}" sibTransId="{825BFC5D-58CC-4A5D-8B40-68215ADC5F54}"/>
    <dgm:cxn modelId="{7356208E-E088-41DD-9FE6-8D8DA54353EF}" type="presOf" srcId="{BC6F86A6-D8BA-486D-85E5-C8FEFEF9E0E1}" destId="{3950619E-D636-4D80-86C6-AB7F3BFFC871}" srcOrd="0" destOrd="0" presId="urn:microsoft.com/office/officeart/2018/2/layout/IconVerticalSolidList"/>
    <dgm:cxn modelId="{6AE5CF94-EC6C-4980-99FE-CD37F74415EC}" srcId="{FCFF3EE5-B5FE-44C7-B1D7-507414359662}" destId="{BC6F86A6-D8BA-486D-85E5-C8FEFEF9E0E1}" srcOrd="1" destOrd="0" parTransId="{CD564486-A716-4100-92C6-B1D67737BBD6}" sibTransId="{4ACA678D-C861-4EF6-A84D-E9680AE3CE8E}"/>
    <dgm:cxn modelId="{5AB8C7A1-A380-47FA-A33B-B627D6B3CFDB}" type="presOf" srcId="{FCFF3EE5-B5FE-44C7-B1D7-507414359662}" destId="{C27F7DEB-70C2-466E-A291-53A37DD42750}" srcOrd="0" destOrd="0" presId="urn:microsoft.com/office/officeart/2018/2/layout/IconVerticalSolidList"/>
    <dgm:cxn modelId="{DCE2DEBC-3FE1-4218-8C13-9FF34D1F4E43}" type="presOf" srcId="{3BA42FBC-8EFD-4F1B-B76A-B10B32CF18DA}" destId="{31547A90-879F-4CED-BD93-254F3F905395}" srcOrd="0" destOrd="0" presId="urn:microsoft.com/office/officeart/2018/2/layout/IconVerticalSolidList"/>
    <dgm:cxn modelId="{260B0998-994B-4AF8-B23F-6A158B51E57C}" type="presParOf" srcId="{C27F7DEB-70C2-466E-A291-53A37DD42750}" destId="{4CBC372F-5268-455A-8A87-34A3452CC82A}" srcOrd="0" destOrd="0" presId="urn:microsoft.com/office/officeart/2018/2/layout/IconVerticalSolidList"/>
    <dgm:cxn modelId="{F57E7ED3-6076-4A47-85AA-FCE0A3FB8DC6}" type="presParOf" srcId="{4CBC372F-5268-455A-8A87-34A3452CC82A}" destId="{1B77B7D7-203D-4B5B-9E15-4A86F7A4AFB9}" srcOrd="0" destOrd="0" presId="urn:microsoft.com/office/officeart/2018/2/layout/IconVerticalSolidList"/>
    <dgm:cxn modelId="{0DD99CD1-5600-4789-849E-ECB5B34C9A74}" type="presParOf" srcId="{4CBC372F-5268-455A-8A87-34A3452CC82A}" destId="{64EF9044-95DF-4029-BC80-783125EC23AD}" srcOrd="1" destOrd="0" presId="urn:microsoft.com/office/officeart/2018/2/layout/IconVerticalSolidList"/>
    <dgm:cxn modelId="{A09FB03A-2FE8-48F9-A57F-D9659AC92D90}" type="presParOf" srcId="{4CBC372F-5268-455A-8A87-34A3452CC82A}" destId="{9A8D468E-0844-444F-B4C0-57CA94F1F236}" srcOrd="2" destOrd="0" presId="urn:microsoft.com/office/officeart/2018/2/layout/IconVerticalSolidList"/>
    <dgm:cxn modelId="{31C7780D-2857-474B-8A21-7B0906D797D4}" type="presParOf" srcId="{4CBC372F-5268-455A-8A87-34A3452CC82A}" destId="{3586DC16-09F6-428E-9980-FE50A83BFB7F}" srcOrd="3" destOrd="0" presId="urn:microsoft.com/office/officeart/2018/2/layout/IconVerticalSolidList"/>
    <dgm:cxn modelId="{58B5DABB-63CB-4087-8B76-75B4506ED2E4}" type="presParOf" srcId="{C27F7DEB-70C2-466E-A291-53A37DD42750}" destId="{02F6194A-8DA8-426D-8E1D-4273DBD627F6}" srcOrd="1" destOrd="0" presId="urn:microsoft.com/office/officeart/2018/2/layout/IconVerticalSolidList"/>
    <dgm:cxn modelId="{8B6698D0-6C0B-4A98-A939-AC5CBD5AABEF}" type="presParOf" srcId="{C27F7DEB-70C2-466E-A291-53A37DD42750}" destId="{05CD49AA-42B0-47EE-A3E9-B9B73DB2BE1D}" srcOrd="2" destOrd="0" presId="urn:microsoft.com/office/officeart/2018/2/layout/IconVerticalSolidList"/>
    <dgm:cxn modelId="{7CC18006-4FC6-405F-A224-305731358989}" type="presParOf" srcId="{05CD49AA-42B0-47EE-A3E9-B9B73DB2BE1D}" destId="{1177F3A9-D33C-4465-B2A3-7673BFD45440}" srcOrd="0" destOrd="0" presId="urn:microsoft.com/office/officeart/2018/2/layout/IconVerticalSolidList"/>
    <dgm:cxn modelId="{55F3C9EC-8C09-4D67-87AC-4EE430C3D890}" type="presParOf" srcId="{05CD49AA-42B0-47EE-A3E9-B9B73DB2BE1D}" destId="{FDA2BFB8-4626-4CA6-8EC6-BD8466BA08C1}" srcOrd="1" destOrd="0" presId="urn:microsoft.com/office/officeart/2018/2/layout/IconVerticalSolidList"/>
    <dgm:cxn modelId="{FB7437B1-4A58-41A9-88FD-0D546D6F84B6}" type="presParOf" srcId="{05CD49AA-42B0-47EE-A3E9-B9B73DB2BE1D}" destId="{8F4D33DA-4FC8-48A1-9383-548CAA32ACC3}" srcOrd="2" destOrd="0" presId="urn:microsoft.com/office/officeart/2018/2/layout/IconVerticalSolidList"/>
    <dgm:cxn modelId="{56AE23BD-EBD3-4202-B5B4-3C6D80BA1B24}" type="presParOf" srcId="{05CD49AA-42B0-47EE-A3E9-B9B73DB2BE1D}" destId="{3950619E-D636-4D80-86C6-AB7F3BFFC871}" srcOrd="3" destOrd="0" presId="urn:microsoft.com/office/officeart/2018/2/layout/IconVerticalSolidList"/>
    <dgm:cxn modelId="{D1870238-F80F-451C-964D-A820A6CEFAEE}" type="presParOf" srcId="{C27F7DEB-70C2-466E-A291-53A37DD42750}" destId="{8F9FFBA9-7B68-413B-B29D-73590179C94B}" srcOrd="3" destOrd="0" presId="urn:microsoft.com/office/officeart/2018/2/layout/IconVerticalSolidList"/>
    <dgm:cxn modelId="{2E3D25AB-C7B7-4528-B5BB-2603627E015E}" type="presParOf" srcId="{C27F7DEB-70C2-466E-A291-53A37DD42750}" destId="{11368A30-7D58-4208-A9C2-F3E2F0FA5469}" srcOrd="4" destOrd="0" presId="urn:microsoft.com/office/officeart/2018/2/layout/IconVerticalSolidList"/>
    <dgm:cxn modelId="{8648B5CB-D945-469F-AB7D-6F39A7BC7768}" type="presParOf" srcId="{11368A30-7D58-4208-A9C2-F3E2F0FA5469}" destId="{942282DC-ACD5-4595-86F2-B128F0B60CAD}" srcOrd="0" destOrd="0" presId="urn:microsoft.com/office/officeart/2018/2/layout/IconVerticalSolidList"/>
    <dgm:cxn modelId="{51B55737-BC25-4EBA-85CA-CC9A2A2DCBE0}" type="presParOf" srcId="{11368A30-7D58-4208-A9C2-F3E2F0FA5469}" destId="{A2732C9C-7CF7-465D-8C3E-1B209CA026EC}" srcOrd="1" destOrd="0" presId="urn:microsoft.com/office/officeart/2018/2/layout/IconVerticalSolidList"/>
    <dgm:cxn modelId="{FC2D58AB-64D6-474B-B6B6-A713606E8007}" type="presParOf" srcId="{11368A30-7D58-4208-A9C2-F3E2F0FA5469}" destId="{79A62360-6F15-4AA0-B9CA-A9CE95AFCD86}" srcOrd="2" destOrd="0" presId="urn:microsoft.com/office/officeart/2018/2/layout/IconVerticalSolidList"/>
    <dgm:cxn modelId="{EFDD8950-65ED-4D40-84AC-E4387D2ECBBF}" type="presParOf" srcId="{11368A30-7D58-4208-A9C2-F3E2F0FA5469}" destId="{31547A90-879F-4CED-BD93-254F3F905395}" srcOrd="3" destOrd="0" presId="urn:microsoft.com/office/officeart/2018/2/layout/IconVerticalSolidList"/>
    <dgm:cxn modelId="{EA490932-9A24-4A8E-8E2C-F282FDCA4B36}" type="presParOf" srcId="{C27F7DEB-70C2-466E-A291-53A37DD42750}" destId="{3633A757-E8D5-4C84-B417-CC8C72475F76}" srcOrd="5" destOrd="0" presId="urn:microsoft.com/office/officeart/2018/2/layout/IconVerticalSolidList"/>
    <dgm:cxn modelId="{F847EC22-9A2A-4B13-8E90-99FDCFF2060D}" type="presParOf" srcId="{C27F7DEB-70C2-466E-A291-53A37DD42750}" destId="{4DA80D64-B4B4-4D55-9593-0348E4DF61E6}" srcOrd="6" destOrd="0" presId="urn:microsoft.com/office/officeart/2018/2/layout/IconVerticalSolidList"/>
    <dgm:cxn modelId="{3CFAB467-B1BD-47EB-A751-788E26BE11EF}" type="presParOf" srcId="{4DA80D64-B4B4-4D55-9593-0348E4DF61E6}" destId="{4345D67C-FC91-4F0D-8945-CA524F1B9847}" srcOrd="0" destOrd="0" presId="urn:microsoft.com/office/officeart/2018/2/layout/IconVerticalSolidList"/>
    <dgm:cxn modelId="{4125EEB2-5126-45DC-88B8-78BB4F2B0426}" type="presParOf" srcId="{4DA80D64-B4B4-4D55-9593-0348E4DF61E6}" destId="{F8FF79CB-B9D6-4639-8BC4-405FB8731271}" srcOrd="1" destOrd="0" presId="urn:microsoft.com/office/officeart/2018/2/layout/IconVerticalSolidList"/>
    <dgm:cxn modelId="{A65077AA-0100-416E-97F0-EAFAE2256094}" type="presParOf" srcId="{4DA80D64-B4B4-4D55-9593-0348E4DF61E6}" destId="{3DA5696F-A784-4DBF-99CB-0C94D9C98029}" srcOrd="2" destOrd="0" presId="urn:microsoft.com/office/officeart/2018/2/layout/IconVerticalSolidList"/>
    <dgm:cxn modelId="{238CD351-86F0-490A-A97F-0C00EA34CE28}" type="presParOf" srcId="{4DA80D64-B4B4-4D55-9593-0348E4DF61E6}" destId="{9BAF0041-9395-42C7-8FA4-92EC79F0C9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B7D7-203D-4B5B-9E15-4A86F7A4AFB9}">
      <dsp:nvSpPr>
        <dsp:cNvPr id="0" name=""/>
        <dsp:cNvSpPr/>
      </dsp:nvSpPr>
      <dsp:spPr>
        <a:xfrm>
          <a:off x="0" y="2211"/>
          <a:ext cx="6096000" cy="1121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F9044-95DF-4029-BC80-783125EC23AD}">
      <dsp:nvSpPr>
        <dsp:cNvPr id="0" name=""/>
        <dsp:cNvSpPr/>
      </dsp:nvSpPr>
      <dsp:spPr>
        <a:xfrm>
          <a:off x="339109" y="254441"/>
          <a:ext cx="616562" cy="6165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6DC16-09F6-428E-9980-FE50A83BFB7F}">
      <dsp:nvSpPr>
        <dsp:cNvPr id="0" name=""/>
        <dsp:cNvSpPr/>
      </dsp:nvSpPr>
      <dsp:spPr>
        <a:xfrm>
          <a:off x="1294780" y="2211"/>
          <a:ext cx="4801219" cy="112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42" tIns="118642" rIns="118642" bIns="11864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Applicable for conductors + singers (class and rehearsal) </a:t>
          </a:r>
        </a:p>
      </dsp:txBody>
      <dsp:txXfrm>
        <a:off x="1294780" y="2211"/>
        <a:ext cx="4801219" cy="1121022"/>
      </dsp:txXfrm>
    </dsp:sp>
    <dsp:sp modelId="{1177F3A9-D33C-4465-B2A3-7673BFD45440}">
      <dsp:nvSpPr>
        <dsp:cNvPr id="0" name=""/>
        <dsp:cNvSpPr/>
      </dsp:nvSpPr>
      <dsp:spPr>
        <a:xfrm>
          <a:off x="0" y="1403489"/>
          <a:ext cx="6096000" cy="1121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2BFB8-4626-4CA6-8EC6-BD8466BA08C1}">
      <dsp:nvSpPr>
        <dsp:cNvPr id="0" name=""/>
        <dsp:cNvSpPr/>
      </dsp:nvSpPr>
      <dsp:spPr>
        <a:xfrm>
          <a:off x="339109" y="1655719"/>
          <a:ext cx="616562" cy="6165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0619E-D636-4D80-86C6-AB7F3BFFC871}">
      <dsp:nvSpPr>
        <dsp:cNvPr id="0" name=""/>
        <dsp:cNvSpPr/>
      </dsp:nvSpPr>
      <dsp:spPr>
        <a:xfrm>
          <a:off x="1294780" y="1403489"/>
          <a:ext cx="4801219" cy="112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42" tIns="118642" rIns="118642" bIns="11864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Creating a shared gestural vocabulary (“efforts”) </a:t>
          </a:r>
        </a:p>
      </dsp:txBody>
      <dsp:txXfrm>
        <a:off x="1294780" y="1403489"/>
        <a:ext cx="4801219" cy="1121022"/>
      </dsp:txXfrm>
    </dsp:sp>
    <dsp:sp modelId="{942282DC-ACD5-4595-86F2-B128F0B60CAD}">
      <dsp:nvSpPr>
        <dsp:cNvPr id="0" name=""/>
        <dsp:cNvSpPr/>
      </dsp:nvSpPr>
      <dsp:spPr>
        <a:xfrm>
          <a:off x="0" y="2804767"/>
          <a:ext cx="6096000" cy="1121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32C9C-7CF7-465D-8C3E-1B209CA026EC}">
      <dsp:nvSpPr>
        <dsp:cNvPr id="0" name=""/>
        <dsp:cNvSpPr/>
      </dsp:nvSpPr>
      <dsp:spPr>
        <a:xfrm>
          <a:off x="339109" y="3056997"/>
          <a:ext cx="616562" cy="6165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47A90-879F-4CED-BD93-254F3F905395}">
      <dsp:nvSpPr>
        <dsp:cNvPr id="0" name=""/>
        <dsp:cNvSpPr/>
      </dsp:nvSpPr>
      <dsp:spPr>
        <a:xfrm>
          <a:off x="1294780" y="2804767"/>
          <a:ext cx="4801219" cy="112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42" tIns="118642" rIns="118642" bIns="11864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Realizing one’s sonic vision through movement/gesture </a:t>
          </a:r>
        </a:p>
      </dsp:txBody>
      <dsp:txXfrm>
        <a:off x="1294780" y="2804767"/>
        <a:ext cx="4801219" cy="1121022"/>
      </dsp:txXfrm>
    </dsp:sp>
    <dsp:sp modelId="{4345D67C-FC91-4F0D-8945-CA524F1B9847}">
      <dsp:nvSpPr>
        <dsp:cNvPr id="0" name=""/>
        <dsp:cNvSpPr/>
      </dsp:nvSpPr>
      <dsp:spPr>
        <a:xfrm>
          <a:off x="0" y="4206045"/>
          <a:ext cx="6096000" cy="1121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F79CB-B9D6-4639-8BC4-405FB8731271}">
      <dsp:nvSpPr>
        <dsp:cNvPr id="0" name=""/>
        <dsp:cNvSpPr/>
      </dsp:nvSpPr>
      <dsp:spPr>
        <a:xfrm>
          <a:off x="339109" y="4458275"/>
          <a:ext cx="616562" cy="61656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F0041-9395-42C7-8FA4-92EC79F0C9C5}">
      <dsp:nvSpPr>
        <dsp:cNvPr id="0" name=""/>
        <dsp:cNvSpPr/>
      </dsp:nvSpPr>
      <dsp:spPr>
        <a:xfrm>
          <a:off x="1294780" y="4206045"/>
          <a:ext cx="4801219" cy="112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42" tIns="118642" rIns="118642" bIns="11864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Choosing appropriate rehearsal syllables </a:t>
          </a:r>
        </a:p>
      </dsp:txBody>
      <dsp:txXfrm>
        <a:off x="1294780" y="4206045"/>
        <a:ext cx="4801219" cy="1121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3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2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3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3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8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4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1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2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0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6/22/2026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36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4" r:id="rId6"/>
    <p:sldLayoutId id="2147483719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lbanes@i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EF1C3-DF17-BF8F-3ECE-E54CF6F93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1062038"/>
            <a:ext cx="6096000" cy="2881311"/>
          </a:xfrm>
        </p:spPr>
        <p:txBody>
          <a:bodyPr>
            <a:normAutofit/>
          </a:bodyPr>
          <a:lstStyle/>
          <a:p>
            <a:pPr algn="r"/>
            <a:r>
              <a:rPr lang="en-US" sz="3800" dirty="0"/>
              <a:t>Expanding the Conductor’s Palate: The Laban “Efforts” as a Tool for Expressive Gestural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295C8-9077-855A-3B09-E41DD31E3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4170408"/>
            <a:ext cx="6096000" cy="1625554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Chris Albanese, DMA</a:t>
            </a:r>
          </a:p>
          <a:p>
            <a:pPr algn="r"/>
            <a:r>
              <a:rPr lang="en-US" sz="2000" dirty="0"/>
              <a:t>Associate Professor of Choral Conducting</a:t>
            </a:r>
          </a:p>
          <a:p>
            <a:pPr algn="r"/>
            <a:r>
              <a:rPr lang="en-US" sz="2000" dirty="0"/>
              <a:t>Indiana University Jacobs School of Music</a:t>
            </a:r>
          </a:p>
          <a:p>
            <a:pPr algn="r"/>
            <a:r>
              <a:rPr lang="en-US" sz="2000" dirty="0"/>
              <a:t>Director, The Singing Hoosiers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C4B15-44AD-E66C-FD30-7145B8EBD9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02" r="23898" b="-2"/>
          <a:stretch>
            <a:fillRect/>
          </a:stretch>
        </p:blipFill>
        <p:spPr>
          <a:xfrm>
            <a:off x="-2" y="-1"/>
            <a:ext cx="4572002" cy="685800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cubicBezTo>
                  <a:pt x="4160163" y="4953853"/>
                  <a:pt x="4171415" y="4969749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8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2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1289" y="6365204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6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1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4"/>
                  <a:pt x="4125838" y="2518264"/>
                </a:cubicBez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1" y="2463018"/>
                </a:cubicBez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1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6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38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41482-C9E9-C4BC-4B5F-EDF3288F8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656" y="149056"/>
            <a:ext cx="4616687" cy="65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5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0BBD7-65D3-1CCB-59D4-43076C42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1857375"/>
          </a:xfrm>
        </p:spPr>
        <p:txBody>
          <a:bodyPr anchor="b">
            <a:normAutofit/>
          </a:bodyPr>
          <a:lstStyle/>
          <a:p>
            <a:r>
              <a:rPr lang="en-US"/>
              <a:t>How to reach me</a:t>
            </a:r>
            <a:endParaRPr lang="en-US" dirty="0"/>
          </a:p>
        </p:txBody>
      </p:sp>
      <p:pic>
        <p:nvPicPr>
          <p:cNvPr id="7" name="Picture 6" descr="A back of a person wearing a jacket and helmet surrounded by colored lights">
            <a:extLst>
              <a:ext uri="{FF2B5EF4-FFF2-40B4-BE49-F238E27FC236}">
                <a16:creationId xmlns:a16="http://schemas.microsoft.com/office/drawing/2014/main" id="{ED3BDDE8-E71A-00B0-AAC8-8DE48874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82" r="21537" b="-1"/>
          <a:stretch>
            <a:fillRect/>
          </a:stretch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2DF228-FC21-72F1-7965-DEC5FBFC1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09956"/>
            <a:ext cx="4400549" cy="316701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/>
              <a:t>Chris Albanese</a:t>
            </a:r>
          </a:p>
          <a:p>
            <a:pPr marL="0" indent="0">
              <a:buNone/>
            </a:pPr>
            <a:r>
              <a:rPr lang="en-US">
                <a:hlinkClick r:id="rId4"/>
              </a:rPr>
              <a:t>calbanes@iu.edu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7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F370D-3853-4520-BD58-F66D4B5C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1857375"/>
          </a:xfrm>
        </p:spPr>
        <p:txBody>
          <a:bodyPr anchor="b">
            <a:normAutofit/>
          </a:bodyPr>
          <a:lstStyle/>
          <a:p>
            <a:r>
              <a:rPr lang="en-US" sz="4100"/>
              <a:t>Rudolf von Laban (1879-1958)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3CA3A-55AA-21E5-ECB3-418A094EC6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18" r="1" b="18043"/>
          <a:stretch>
            <a:fillRect/>
          </a:stretch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378D-5E5B-CDE5-4A10-48BD700B9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09956"/>
            <a:ext cx="4400549" cy="3167019"/>
          </a:xfrm>
        </p:spPr>
        <p:txBody>
          <a:bodyPr anchor="t">
            <a:normAutofit/>
          </a:bodyPr>
          <a:lstStyle/>
          <a:p>
            <a:r>
              <a:rPr lang="en-US" sz="2000" dirty="0"/>
              <a:t>Austro-Hungarian choreographer and dance theorist</a:t>
            </a:r>
          </a:p>
          <a:p>
            <a:r>
              <a:rPr lang="en-US" sz="2000" dirty="0"/>
              <a:t>Pioneering influence in the field of modern and expressionist dance</a:t>
            </a:r>
          </a:p>
          <a:p>
            <a:r>
              <a:rPr lang="en-US" sz="2000" dirty="0"/>
              <a:t>Movement analysis </a:t>
            </a:r>
          </a:p>
          <a:p>
            <a:r>
              <a:rPr lang="en-US" sz="2000" dirty="0" err="1"/>
              <a:t>Labanotaion</a:t>
            </a:r>
            <a:r>
              <a:rPr lang="en-US" sz="2000" dirty="0"/>
              <a:t> (movement notation system) </a:t>
            </a:r>
          </a:p>
        </p:txBody>
      </p:sp>
    </p:spTree>
    <p:extLst>
      <p:ext uri="{BB962C8B-B14F-4D97-AF65-F5344CB8AC3E}">
        <p14:creationId xmlns:p14="http://schemas.microsoft.com/office/powerpoint/2010/main" val="335934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B865F-49B2-AC54-AB82-3913AA6E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2" y="762000"/>
            <a:ext cx="6095998" cy="2025649"/>
          </a:xfrm>
        </p:spPr>
        <p:txBody>
          <a:bodyPr anchor="b">
            <a:normAutofit/>
          </a:bodyPr>
          <a:lstStyle/>
          <a:p>
            <a:r>
              <a:rPr lang="en-US" dirty="0" err="1"/>
              <a:t>Labaonation</a:t>
            </a:r>
            <a:r>
              <a:rPr lang="en-US" dirty="0"/>
              <a:t> and the “Elements”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B63DF-5983-221E-3FB4-304101346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3515"/>
            <a:ext cx="3895345" cy="38109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EA02-1632-0865-DD64-495ACAC3C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3" y="3047999"/>
            <a:ext cx="6095997" cy="30480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Used in dance, theater, and other non-artistic disciplines </a:t>
            </a:r>
          </a:p>
          <a:p>
            <a:endParaRPr lang="en-US" dirty="0"/>
          </a:p>
          <a:p>
            <a:r>
              <a:rPr lang="en-US" dirty="0"/>
              <a:t>Identifies the </a:t>
            </a:r>
            <a:r>
              <a:rPr lang="en-US" b="1" dirty="0"/>
              <a:t>dynamic quality </a:t>
            </a:r>
            <a:r>
              <a:rPr lang="en-US" dirty="0"/>
              <a:t>of movement by categorizing it within the context of four </a:t>
            </a:r>
            <a:r>
              <a:rPr lang="en-US" b="1" dirty="0"/>
              <a:t>elements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4 Elements</a:t>
            </a:r>
            <a:r>
              <a:rPr lang="en-US" dirty="0"/>
              <a:t>: Space, Weight, Time Flow </a:t>
            </a:r>
          </a:p>
        </p:txBody>
      </p:sp>
    </p:spTree>
    <p:extLst>
      <p:ext uri="{BB962C8B-B14F-4D97-AF65-F5344CB8AC3E}">
        <p14:creationId xmlns:p14="http://schemas.microsoft.com/office/powerpoint/2010/main" val="296260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9D314-CF0E-F120-6DA7-E9389B18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 anchor="b">
            <a:normAutofit/>
          </a:bodyPr>
          <a:lstStyle/>
          <a:p>
            <a:r>
              <a:rPr lang="en-US" dirty="0"/>
              <a:t>Context and Application for Conductors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0A74AA-7E6A-0AAD-8BED-0631EDDD45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379897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07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1C0D-CE6C-08B3-C7FC-EBDEF8CE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Elements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7E7D46-4D43-80F3-548D-40C090D54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483550"/>
              </p:ext>
            </p:extLst>
          </p:nvPr>
        </p:nvGraphicFramePr>
        <p:xfrm>
          <a:off x="762000" y="3048000"/>
          <a:ext cx="10668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11363764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384040758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6965175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259425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287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Manner in which energy is focused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Force exerted in a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Expenditure, duration of a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quality of bodily tension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39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Direct vs. 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Light vs. Heavy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Quick vs. Sustained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Free vs. Bound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89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50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4633A-BCE6-6D83-F3F6-B955C93A8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sz="4100"/>
              <a:t>Efforts: Elements in combination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46246E-8CEF-8681-4B49-CE850DABB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413914"/>
              </p:ext>
            </p:extLst>
          </p:nvPr>
        </p:nvGraphicFramePr>
        <p:xfrm>
          <a:off x="5074024" y="1215536"/>
          <a:ext cx="6974540" cy="4431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407">
                  <a:extLst>
                    <a:ext uri="{9D8B030D-6E8A-4147-A177-3AD203B41FA5}">
                      <a16:colId xmlns:a16="http://schemas.microsoft.com/office/drawing/2014/main" val="186012022"/>
                    </a:ext>
                  </a:extLst>
                </a:gridCol>
                <a:gridCol w="1952586">
                  <a:extLst>
                    <a:ext uri="{9D8B030D-6E8A-4147-A177-3AD203B41FA5}">
                      <a16:colId xmlns:a16="http://schemas.microsoft.com/office/drawing/2014/main" val="3904971720"/>
                    </a:ext>
                  </a:extLst>
                </a:gridCol>
                <a:gridCol w="1436876">
                  <a:extLst>
                    <a:ext uri="{9D8B030D-6E8A-4147-A177-3AD203B41FA5}">
                      <a16:colId xmlns:a16="http://schemas.microsoft.com/office/drawing/2014/main" val="3314715804"/>
                    </a:ext>
                  </a:extLst>
                </a:gridCol>
                <a:gridCol w="1863671">
                  <a:extLst>
                    <a:ext uri="{9D8B030D-6E8A-4147-A177-3AD203B41FA5}">
                      <a16:colId xmlns:a16="http://schemas.microsoft.com/office/drawing/2014/main" val="644991150"/>
                    </a:ext>
                  </a:extLst>
                </a:gridCol>
              </a:tblGrid>
              <a:tr h="492406">
                <a:tc>
                  <a:txBody>
                    <a:bodyPr/>
                    <a:lstStyle/>
                    <a:p>
                      <a:r>
                        <a:rPr lang="en-US" sz="2200" u="sng"/>
                        <a:t>EFFORT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Space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Weight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Time</a:t>
                      </a:r>
                    </a:p>
                  </a:txBody>
                  <a:tcPr marL="111910" marR="111910" marT="55955" marB="55955"/>
                </a:tc>
                <a:extLst>
                  <a:ext uri="{0D108BD9-81ED-4DB2-BD59-A6C34878D82A}">
                    <a16:rowId xmlns:a16="http://schemas.microsoft.com/office/drawing/2014/main" val="1689739389"/>
                  </a:ext>
                </a:extLst>
              </a:tr>
              <a:tr h="492406">
                <a:tc>
                  <a:txBody>
                    <a:bodyPr/>
                    <a:lstStyle/>
                    <a:p>
                      <a:r>
                        <a:rPr lang="en-US" sz="2200" b="1" dirty="0"/>
                        <a:t>Float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Indirect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Light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Sustained</a:t>
                      </a:r>
                    </a:p>
                  </a:txBody>
                  <a:tcPr marL="111910" marR="111910" marT="55955" marB="55955"/>
                </a:tc>
                <a:extLst>
                  <a:ext uri="{0D108BD9-81ED-4DB2-BD59-A6C34878D82A}">
                    <a16:rowId xmlns:a16="http://schemas.microsoft.com/office/drawing/2014/main" val="3195447671"/>
                  </a:ext>
                </a:extLst>
              </a:tr>
              <a:tr h="492406">
                <a:tc>
                  <a:txBody>
                    <a:bodyPr/>
                    <a:lstStyle/>
                    <a:p>
                      <a:r>
                        <a:rPr lang="en-US" sz="2200" b="1" dirty="0"/>
                        <a:t>Wring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Sustained 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Heavy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Indirect</a:t>
                      </a:r>
                    </a:p>
                  </a:txBody>
                  <a:tcPr marL="111910" marR="111910" marT="55955" marB="55955"/>
                </a:tc>
                <a:extLst>
                  <a:ext uri="{0D108BD9-81ED-4DB2-BD59-A6C34878D82A}">
                    <a16:rowId xmlns:a16="http://schemas.microsoft.com/office/drawing/2014/main" val="1816449740"/>
                  </a:ext>
                </a:extLst>
              </a:tr>
              <a:tr h="492406">
                <a:tc>
                  <a:txBody>
                    <a:bodyPr/>
                    <a:lstStyle/>
                    <a:p>
                      <a:r>
                        <a:rPr lang="en-US" sz="2200" b="1" dirty="0"/>
                        <a:t>Glide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Sustained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Light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Direct</a:t>
                      </a:r>
                    </a:p>
                  </a:txBody>
                  <a:tcPr marL="111910" marR="111910" marT="55955" marB="55955"/>
                </a:tc>
                <a:extLst>
                  <a:ext uri="{0D108BD9-81ED-4DB2-BD59-A6C34878D82A}">
                    <a16:rowId xmlns:a16="http://schemas.microsoft.com/office/drawing/2014/main" val="3111839980"/>
                  </a:ext>
                </a:extLst>
              </a:tr>
              <a:tr h="492406">
                <a:tc>
                  <a:txBody>
                    <a:bodyPr/>
                    <a:lstStyle/>
                    <a:p>
                      <a:r>
                        <a:rPr lang="en-US" sz="2200" b="1" dirty="0"/>
                        <a:t>Press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Sustained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Heavy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Direct </a:t>
                      </a:r>
                    </a:p>
                  </a:txBody>
                  <a:tcPr marL="111910" marR="111910" marT="55955" marB="55955"/>
                </a:tc>
                <a:extLst>
                  <a:ext uri="{0D108BD9-81ED-4DB2-BD59-A6C34878D82A}">
                    <a16:rowId xmlns:a16="http://schemas.microsoft.com/office/drawing/2014/main" val="1553622777"/>
                  </a:ext>
                </a:extLst>
              </a:tr>
              <a:tr h="492406">
                <a:tc>
                  <a:txBody>
                    <a:bodyPr/>
                    <a:lstStyle/>
                    <a:p>
                      <a:r>
                        <a:rPr lang="en-US" sz="2200" b="1" dirty="0"/>
                        <a:t>Flick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Quick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Light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Indirect</a:t>
                      </a:r>
                    </a:p>
                  </a:txBody>
                  <a:tcPr marL="111910" marR="111910" marT="55955" marB="55955"/>
                </a:tc>
                <a:extLst>
                  <a:ext uri="{0D108BD9-81ED-4DB2-BD59-A6C34878D82A}">
                    <a16:rowId xmlns:a16="http://schemas.microsoft.com/office/drawing/2014/main" val="1169579178"/>
                  </a:ext>
                </a:extLst>
              </a:tr>
              <a:tr h="492406">
                <a:tc>
                  <a:txBody>
                    <a:bodyPr/>
                    <a:lstStyle/>
                    <a:p>
                      <a:r>
                        <a:rPr lang="en-US" sz="2200" b="1" dirty="0"/>
                        <a:t>Slash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Quick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Heavy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Indirect</a:t>
                      </a:r>
                    </a:p>
                  </a:txBody>
                  <a:tcPr marL="111910" marR="111910" marT="55955" marB="55955"/>
                </a:tc>
                <a:extLst>
                  <a:ext uri="{0D108BD9-81ED-4DB2-BD59-A6C34878D82A}">
                    <a16:rowId xmlns:a16="http://schemas.microsoft.com/office/drawing/2014/main" val="3356338536"/>
                  </a:ext>
                </a:extLst>
              </a:tr>
              <a:tr h="492406">
                <a:tc>
                  <a:txBody>
                    <a:bodyPr/>
                    <a:lstStyle/>
                    <a:p>
                      <a:r>
                        <a:rPr lang="en-US" sz="2200" b="1" dirty="0"/>
                        <a:t>Dab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Quick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Light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Direct</a:t>
                      </a:r>
                    </a:p>
                  </a:txBody>
                  <a:tcPr marL="111910" marR="111910" marT="55955" marB="55955"/>
                </a:tc>
                <a:extLst>
                  <a:ext uri="{0D108BD9-81ED-4DB2-BD59-A6C34878D82A}">
                    <a16:rowId xmlns:a16="http://schemas.microsoft.com/office/drawing/2014/main" val="928105968"/>
                  </a:ext>
                </a:extLst>
              </a:tr>
              <a:tr h="492406">
                <a:tc>
                  <a:txBody>
                    <a:bodyPr/>
                    <a:lstStyle/>
                    <a:p>
                      <a:r>
                        <a:rPr lang="en-US" sz="2200" b="1" dirty="0"/>
                        <a:t>Punch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Quick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Heavy</a:t>
                      </a:r>
                    </a:p>
                  </a:txBody>
                  <a:tcPr marL="111910" marR="111910" marT="55955" marB="55955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Direct</a:t>
                      </a:r>
                    </a:p>
                  </a:txBody>
                  <a:tcPr marL="111910" marR="111910" marT="55955" marB="55955"/>
                </a:tc>
                <a:extLst>
                  <a:ext uri="{0D108BD9-81ED-4DB2-BD59-A6C34878D82A}">
                    <a16:rowId xmlns:a16="http://schemas.microsoft.com/office/drawing/2014/main" val="144332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81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9599FC-8253-1EAC-1A51-0878A756D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573" y="149056"/>
            <a:ext cx="5924854" cy="65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6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C157AF-71B4-2B33-CBFE-803890799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680" y="606280"/>
            <a:ext cx="7588640" cy="56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8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26BA3E-6A62-E32C-4424-A8051E242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19" y="130005"/>
            <a:ext cx="5092962" cy="6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0962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238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Verdana Pro</vt:lpstr>
      <vt:lpstr>Verdana Pro Cond SemiBold</vt:lpstr>
      <vt:lpstr>TornVTI</vt:lpstr>
      <vt:lpstr>Expanding the Conductor’s Palate: The Laban “Efforts” as a Tool for Expressive Gestural Communication</vt:lpstr>
      <vt:lpstr>Rudolf von Laban (1879-1958)</vt:lpstr>
      <vt:lpstr>Labaonation and the “Elements” </vt:lpstr>
      <vt:lpstr>Context and Application for Conductors </vt:lpstr>
      <vt:lpstr>The Four Elements </vt:lpstr>
      <vt:lpstr>Efforts: Elements in combination</vt:lpstr>
      <vt:lpstr>PowerPoint Presentation</vt:lpstr>
      <vt:lpstr>PowerPoint Presentation</vt:lpstr>
      <vt:lpstr>PowerPoint Presentation</vt:lpstr>
      <vt:lpstr>PowerPoint Presentation</vt:lpstr>
      <vt:lpstr>How to reach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Albanese, Chris Ivan</dc:creator>
  <cp:lastModifiedBy>Albanese, Chris Ivan</cp:lastModifiedBy>
  <cp:revision>6</cp:revision>
  <dcterms:created xsi:type="dcterms:W3CDTF">2026-06-18T19:43:48Z</dcterms:created>
  <dcterms:modified xsi:type="dcterms:W3CDTF">2026-06-24T15:57:49Z</dcterms:modified>
</cp:coreProperties>
</file>