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4" r:id="rId7"/>
    <p:sldId id="265"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5" r:id="rId25"/>
    <p:sldId id="284" r:id="rId26"/>
    <p:sldId id="286" r:id="rId27"/>
    <p:sldId id="287" r:id="rId28"/>
    <p:sldId id="288" r:id="rId29"/>
    <p:sldId id="289" r:id="rId30"/>
    <p:sldId id="290" r:id="rId31"/>
    <p:sldId id="291" r:id="rId32"/>
    <p:sldId id="292" r:id="rId33"/>
    <p:sldId id="293" r:id="rId34"/>
    <p:sldId id="294" r:id="rId35"/>
    <p:sldId id="29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1042" y="28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CA65D0-096A-4896-8CB1-9252C3359DC2}"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622C51B5-FB00-468A-8603-B1F6F4252CE3}">
      <dgm:prSet/>
      <dgm:spPr/>
      <dgm:t>
        <a:bodyPr/>
        <a:lstStyle/>
        <a:p>
          <a:r>
            <a:rPr lang="en-US" dirty="0"/>
            <a:t>The German in the </a:t>
          </a:r>
          <a:r>
            <a:rPr lang="en-US" i="1" dirty="0" err="1"/>
            <a:t>Bekenntnisshriften</a:t>
          </a:r>
          <a:r>
            <a:rPr lang="en-US" dirty="0"/>
            <a:t> (BKS) has “[</a:t>
          </a:r>
          <a:r>
            <a:rPr lang="en-US" dirty="0" err="1"/>
            <a:t>glauben</a:t>
          </a:r>
          <a:r>
            <a:rPr lang="en-US" dirty="0"/>
            <a:t> und] </a:t>
          </a:r>
          <a:r>
            <a:rPr lang="en-US" dirty="0" err="1"/>
            <a:t>bekennen</a:t>
          </a:r>
          <a:r>
            <a:rPr lang="en-US" dirty="0"/>
            <a:t>, with [</a:t>
          </a:r>
          <a:r>
            <a:rPr lang="en-US" dirty="0" err="1"/>
            <a:t>glauben</a:t>
          </a:r>
          <a:r>
            <a:rPr lang="en-US" dirty="0"/>
            <a:t> und] in brackets.</a:t>
          </a:r>
        </a:p>
      </dgm:t>
    </dgm:pt>
    <dgm:pt modelId="{88098806-22C0-4E44-9FF4-C522DEDC9A6C}" type="parTrans" cxnId="{54113F51-C580-4936-AAC2-AE056DA89D87}">
      <dgm:prSet/>
      <dgm:spPr/>
      <dgm:t>
        <a:bodyPr/>
        <a:lstStyle/>
        <a:p>
          <a:endParaRPr lang="en-US"/>
        </a:p>
      </dgm:t>
    </dgm:pt>
    <dgm:pt modelId="{7544119F-17E7-4C74-8EB8-3B1215C47D70}" type="sibTrans" cxnId="{54113F51-C580-4936-AAC2-AE056DA89D87}">
      <dgm:prSet/>
      <dgm:spPr/>
      <dgm:t>
        <a:bodyPr/>
        <a:lstStyle/>
        <a:p>
          <a:endParaRPr lang="en-US"/>
        </a:p>
      </dgm:t>
    </dgm:pt>
    <dgm:pt modelId="{72D7233C-132B-4C45-8971-FC90ABCE1E78}">
      <dgm:prSet/>
      <dgm:spPr/>
      <dgm:t>
        <a:bodyPr/>
        <a:lstStyle/>
        <a:p>
          <a:r>
            <a:rPr lang="en-US" dirty="0"/>
            <a:t>Footnote: “Luther initially wrote ‘believe and confess,’ but then deleted the first two words because he did not trust that Catholics believed [what they were confessing].’</a:t>
          </a:r>
        </a:p>
      </dgm:t>
    </dgm:pt>
    <dgm:pt modelId="{1778A4FD-F679-47E6-B95C-9CA511FFD1AA}" type="parTrans" cxnId="{C712A54E-B825-43E5-B4AB-228F3C4A6894}">
      <dgm:prSet/>
      <dgm:spPr/>
      <dgm:t>
        <a:bodyPr/>
        <a:lstStyle/>
        <a:p>
          <a:endParaRPr lang="en-US"/>
        </a:p>
      </dgm:t>
    </dgm:pt>
    <dgm:pt modelId="{29E911FE-9C74-4F6C-B646-AEA10A3CEDA6}" type="sibTrans" cxnId="{C712A54E-B825-43E5-B4AB-228F3C4A6894}">
      <dgm:prSet/>
      <dgm:spPr/>
      <dgm:t>
        <a:bodyPr/>
        <a:lstStyle/>
        <a:p>
          <a:endParaRPr lang="en-US"/>
        </a:p>
      </dgm:t>
    </dgm:pt>
    <dgm:pt modelId="{4F1B2414-4BB6-4B6B-8DC6-4C173F01B63C}" type="pres">
      <dgm:prSet presAssocID="{FFCA65D0-096A-4896-8CB1-9252C3359DC2}" presName="vert0" presStyleCnt="0">
        <dgm:presLayoutVars>
          <dgm:dir/>
          <dgm:animOne val="branch"/>
          <dgm:animLvl val="lvl"/>
        </dgm:presLayoutVars>
      </dgm:prSet>
      <dgm:spPr/>
    </dgm:pt>
    <dgm:pt modelId="{B25D4F6C-4241-4974-A274-EFE663BC4947}" type="pres">
      <dgm:prSet presAssocID="{622C51B5-FB00-468A-8603-B1F6F4252CE3}" presName="thickLine" presStyleLbl="alignNode1" presStyleIdx="0" presStyleCnt="2"/>
      <dgm:spPr/>
    </dgm:pt>
    <dgm:pt modelId="{429AABC2-2396-448A-BEB7-4A2AC76822AE}" type="pres">
      <dgm:prSet presAssocID="{622C51B5-FB00-468A-8603-B1F6F4252CE3}" presName="horz1" presStyleCnt="0"/>
      <dgm:spPr/>
    </dgm:pt>
    <dgm:pt modelId="{FAB55A97-B527-4630-AFD3-2D29E5BB6BF5}" type="pres">
      <dgm:prSet presAssocID="{622C51B5-FB00-468A-8603-B1F6F4252CE3}" presName="tx1" presStyleLbl="revTx" presStyleIdx="0" presStyleCnt="2"/>
      <dgm:spPr/>
    </dgm:pt>
    <dgm:pt modelId="{78C761B9-F90E-491C-82A8-62FCCD4B6C58}" type="pres">
      <dgm:prSet presAssocID="{622C51B5-FB00-468A-8603-B1F6F4252CE3}" presName="vert1" presStyleCnt="0"/>
      <dgm:spPr/>
    </dgm:pt>
    <dgm:pt modelId="{9F9E1E78-D679-4274-B5BC-BE1BE8AEBB84}" type="pres">
      <dgm:prSet presAssocID="{72D7233C-132B-4C45-8971-FC90ABCE1E78}" presName="thickLine" presStyleLbl="alignNode1" presStyleIdx="1" presStyleCnt="2"/>
      <dgm:spPr/>
    </dgm:pt>
    <dgm:pt modelId="{878335AC-578A-410F-AEF3-DA4E29BF0D30}" type="pres">
      <dgm:prSet presAssocID="{72D7233C-132B-4C45-8971-FC90ABCE1E78}" presName="horz1" presStyleCnt="0"/>
      <dgm:spPr/>
    </dgm:pt>
    <dgm:pt modelId="{EFB40099-420C-45E1-AC89-1048347AAD4F}" type="pres">
      <dgm:prSet presAssocID="{72D7233C-132B-4C45-8971-FC90ABCE1E78}" presName="tx1" presStyleLbl="revTx" presStyleIdx="1" presStyleCnt="2"/>
      <dgm:spPr/>
    </dgm:pt>
    <dgm:pt modelId="{3E86823E-98F1-4FC3-9522-5C3277706469}" type="pres">
      <dgm:prSet presAssocID="{72D7233C-132B-4C45-8971-FC90ABCE1E78}" presName="vert1" presStyleCnt="0"/>
      <dgm:spPr/>
    </dgm:pt>
  </dgm:ptLst>
  <dgm:cxnLst>
    <dgm:cxn modelId="{0CA00435-7148-427A-BE50-3B2FECBB542A}" type="presOf" srcId="{72D7233C-132B-4C45-8971-FC90ABCE1E78}" destId="{EFB40099-420C-45E1-AC89-1048347AAD4F}" srcOrd="0" destOrd="0" presId="urn:microsoft.com/office/officeart/2008/layout/LinedList"/>
    <dgm:cxn modelId="{EF3CB75B-AB45-43E6-825A-76F6A6A062CE}" type="presOf" srcId="{622C51B5-FB00-468A-8603-B1F6F4252CE3}" destId="{FAB55A97-B527-4630-AFD3-2D29E5BB6BF5}" srcOrd="0" destOrd="0" presId="urn:microsoft.com/office/officeart/2008/layout/LinedList"/>
    <dgm:cxn modelId="{5A00B162-6A13-4783-B132-487AAD1819E5}" type="presOf" srcId="{FFCA65D0-096A-4896-8CB1-9252C3359DC2}" destId="{4F1B2414-4BB6-4B6B-8DC6-4C173F01B63C}" srcOrd="0" destOrd="0" presId="urn:microsoft.com/office/officeart/2008/layout/LinedList"/>
    <dgm:cxn modelId="{C712A54E-B825-43E5-B4AB-228F3C4A6894}" srcId="{FFCA65D0-096A-4896-8CB1-9252C3359DC2}" destId="{72D7233C-132B-4C45-8971-FC90ABCE1E78}" srcOrd="1" destOrd="0" parTransId="{1778A4FD-F679-47E6-B95C-9CA511FFD1AA}" sibTransId="{29E911FE-9C74-4F6C-B646-AEA10A3CEDA6}"/>
    <dgm:cxn modelId="{54113F51-C580-4936-AAC2-AE056DA89D87}" srcId="{FFCA65D0-096A-4896-8CB1-9252C3359DC2}" destId="{622C51B5-FB00-468A-8603-B1F6F4252CE3}" srcOrd="0" destOrd="0" parTransId="{88098806-22C0-4E44-9FF4-C522DEDC9A6C}" sibTransId="{7544119F-17E7-4C74-8EB8-3B1215C47D70}"/>
    <dgm:cxn modelId="{E79872FA-8660-4780-AA51-187BBACAFAD2}" type="presParOf" srcId="{4F1B2414-4BB6-4B6B-8DC6-4C173F01B63C}" destId="{B25D4F6C-4241-4974-A274-EFE663BC4947}" srcOrd="0" destOrd="0" presId="urn:microsoft.com/office/officeart/2008/layout/LinedList"/>
    <dgm:cxn modelId="{6FC7E6C2-4D9D-477E-8C37-535AE5C22847}" type="presParOf" srcId="{4F1B2414-4BB6-4B6B-8DC6-4C173F01B63C}" destId="{429AABC2-2396-448A-BEB7-4A2AC76822AE}" srcOrd="1" destOrd="0" presId="urn:microsoft.com/office/officeart/2008/layout/LinedList"/>
    <dgm:cxn modelId="{384D1F6D-FCB7-4ADE-9627-9BB4F80F5AD7}" type="presParOf" srcId="{429AABC2-2396-448A-BEB7-4A2AC76822AE}" destId="{FAB55A97-B527-4630-AFD3-2D29E5BB6BF5}" srcOrd="0" destOrd="0" presId="urn:microsoft.com/office/officeart/2008/layout/LinedList"/>
    <dgm:cxn modelId="{6F455D90-695C-4A5B-AF53-5C68FCE8F4DB}" type="presParOf" srcId="{429AABC2-2396-448A-BEB7-4A2AC76822AE}" destId="{78C761B9-F90E-491C-82A8-62FCCD4B6C58}" srcOrd="1" destOrd="0" presId="urn:microsoft.com/office/officeart/2008/layout/LinedList"/>
    <dgm:cxn modelId="{5CBC16C4-4D9D-498D-A12F-2BD2B9860A12}" type="presParOf" srcId="{4F1B2414-4BB6-4B6B-8DC6-4C173F01B63C}" destId="{9F9E1E78-D679-4274-B5BC-BE1BE8AEBB84}" srcOrd="2" destOrd="0" presId="urn:microsoft.com/office/officeart/2008/layout/LinedList"/>
    <dgm:cxn modelId="{2F3E6FF5-E95D-44B0-9A7A-27C9383DCCD7}" type="presParOf" srcId="{4F1B2414-4BB6-4B6B-8DC6-4C173F01B63C}" destId="{878335AC-578A-410F-AEF3-DA4E29BF0D30}" srcOrd="3" destOrd="0" presId="urn:microsoft.com/office/officeart/2008/layout/LinedList"/>
    <dgm:cxn modelId="{88B8C898-EF9C-454B-87E1-DDB1235AC466}" type="presParOf" srcId="{878335AC-578A-410F-AEF3-DA4E29BF0D30}" destId="{EFB40099-420C-45E1-AC89-1048347AAD4F}" srcOrd="0" destOrd="0" presId="urn:microsoft.com/office/officeart/2008/layout/LinedList"/>
    <dgm:cxn modelId="{500D6AA0-37B1-4745-A476-E6674C80D471}" type="presParOf" srcId="{878335AC-578A-410F-AEF3-DA4E29BF0D30}" destId="{3E86823E-98F1-4FC3-9522-5C327770646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5D4F6C-4241-4974-A274-EFE663BC4947}">
      <dsp:nvSpPr>
        <dsp:cNvPr id="0" name=""/>
        <dsp:cNvSpPr/>
      </dsp:nvSpPr>
      <dsp:spPr>
        <a:xfrm>
          <a:off x="0" y="0"/>
          <a:ext cx="6263640"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B55A97-B527-4630-AFD3-2D29E5BB6BF5}">
      <dsp:nvSpPr>
        <dsp:cNvPr id="0" name=""/>
        <dsp:cNvSpPr/>
      </dsp:nvSpPr>
      <dsp:spPr>
        <a:xfrm>
          <a:off x="0" y="0"/>
          <a:ext cx="6263640" cy="2752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The German in the </a:t>
          </a:r>
          <a:r>
            <a:rPr lang="en-US" sz="3000" i="1" kern="1200" dirty="0" err="1"/>
            <a:t>Bekenntnisshriften</a:t>
          </a:r>
          <a:r>
            <a:rPr lang="en-US" sz="3000" kern="1200" dirty="0"/>
            <a:t> (BKS) has “[</a:t>
          </a:r>
          <a:r>
            <a:rPr lang="en-US" sz="3000" kern="1200" dirty="0" err="1"/>
            <a:t>glauben</a:t>
          </a:r>
          <a:r>
            <a:rPr lang="en-US" sz="3000" kern="1200" dirty="0"/>
            <a:t> und] </a:t>
          </a:r>
          <a:r>
            <a:rPr lang="en-US" sz="3000" kern="1200" dirty="0" err="1"/>
            <a:t>bekennen</a:t>
          </a:r>
          <a:r>
            <a:rPr lang="en-US" sz="3000" kern="1200" dirty="0"/>
            <a:t>, with [</a:t>
          </a:r>
          <a:r>
            <a:rPr lang="en-US" sz="3000" kern="1200" dirty="0" err="1"/>
            <a:t>glauben</a:t>
          </a:r>
          <a:r>
            <a:rPr lang="en-US" sz="3000" kern="1200" dirty="0"/>
            <a:t> und] in brackets.</a:t>
          </a:r>
        </a:p>
      </dsp:txBody>
      <dsp:txXfrm>
        <a:off x="0" y="0"/>
        <a:ext cx="6263640" cy="2752343"/>
      </dsp:txXfrm>
    </dsp:sp>
    <dsp:sp modelId="{9F9E1E78-D679-4274-B5BC-BE1BE8AEBB84}">
      <dsp:nvSpPr>
        <dsp:cNvPr id="0" name=""/>
        <dsp:cNvSpPr/>
      </dsp:nvSpPr>
      <dsp:spPr>
        <a:xfrm>
          <a:off x="0" y="2752343"/>
          <a:ext cx="6263640"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B40099-420C-45E1-AC89-1048347AAD4F}">
      <dsp:nvSpPr>
        <dsp:cNvPr id="0" name=""/>
        <dsp:cNvSpPr/>
      </dsp:nvSpPr>
      <dsp:spPr>
        <a:xfrm>
          <a:off x="0" y="2752343"/>
          <a:ext cx="6263640" cy="2752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Footnote: “Luther initially wrote ‘believe and confess,’ but then deleted the first two words because he did not trust that Catholics believed [what they were confessing].’</a:t>
          </a:r>
        </a:p>
      </dsp:txBody>
      <dsp:txXfrm>
        <a:off x="0" y="2752343"/>
        <a:ext cx="6263640" cy="275234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549C8-1391-A688-11BC-78CC08740B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46412F-A52A-964D-7886-40A4FD2BD1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AA5AA7F-F1D9-47A3-623D-9E502FA14B72}"/>
              </a:ext>
            </a:extLst>
          </p:cNvPr>
          <p:cNvSpPr>
            <a:spLocks noGrp="1"/>
          </p:cNvSpPr>
          <p:nvPr>
            <p:ph type="dt" sz="half" idx="10"/>
          </p:nvPr>
        </p:nvSpPr>
        <p:spPr/>
        <p:txBody>
          <a:bodyPr/>
          <a:lstStyle/>
          <a:p>
            <a:fld id="{9AE23B04-8ECB-45D3-9641-7EECE148EB41}" type="datetimeFigureOut">
              <a:rPr lang="en-US" smtClean="0"/>
              <a:t>12/1/2025</a:t>
            </a:fld>
            <a:endParaRPr lang="en-US"/>
          </a:p>
        </p:txBody>
      </p:sp>
      <p:sp>
        <p:nvSpPr>
          <p:cNvPr id="5" name="Footer Placeholder 4">
            <a:extLst>
              <a:ext uri="{FF2B5EF4-FFF2-40B4-BE49-F238E27FC236}">
                <a16:creationId xmlns:a16="http://schemas.microsoft.com/office/drawing/2014/main" id="{36643104-BE11-BE6F-18AD-AC07B4DA82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4823DE-6284-3D06-CA9F-19D5510EB844}"/>
              </a:ext>
            </a:extLst>
          </p:cNvPr>
          <p:cNvSpPr>
            <a:spLocks noGrp="1"/>
          </p:cNvSpPr>
          <p:nvPr>
            <p:ph type="sldNum" sz="quarter" idx="12"/>
          </p:nvPr>
        </p:nvSpPr>
        <p:spPr/>
        <p:txBody>
          <a:bodyPr/>
          <a:lstStyle/>
          <a:p>
            <a:fld id="{A50F05B7-696C-4E21-8F5C-3FEDB06915ED}" type="slidenum">
              <a:rPr lang="en-US" smtClean="0"/>
              <a:t>‹#›</a:t>
            </a:fld>
            <a:endParaRPr lang="en-US"/>
          </a:p>
        </p:txBody>
      </p:sp>
    </p:spTree>
    <p:extLst>
      <p:ext uri="{BB962C8B-B14F-4D97-AF65-F5344CB8AC3E}">
        <p14:creationId xmlns:p14="http://schemas.microsoft.com/office/powerpoint/2010/main" val="3522205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3FA72-6A23-3EDA-4DFA-1510F7264B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9F6E3C-37FE-7105-0EA3-76BA4AE356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1E0889-439C-18F4-2E5F-CA988B898302}"/>
              </a:ext>
            </a:extLst>
          </p:cNvPr>
          <p:cNvSpPr>
            <a:spLocks noGrp="1"/>
          </p:cNvSpPr>
          <p:nvPr>
            <p:ph type="dt" sz="half" idx="10"/>
          </p:nvPr>
        </p:nvSpPr>
        <p:spPr/>
        <p:txBody>
          <a:bodyPr/>
          <a:lstStyle/>
          <a:p>
            <a:fld id="{9AE23B04-8ECB-45D3-9641-7EECE148EB41}" type="datetimeFigureOut">
              <a:rPr lang="en-US" smtClean="0"/>
              <a:t>12/1/2025</a:t>
            </a:fld>
            <a:endParaRPr lang="en-US"/>
          </a:p>
        </p:txBody>
      </p:sp>
      <p:sp>
        <p:nvSpPr>
          <p:cNvPr id="5" name="Footer Placeholder 4">
            <a:extLst>
              <a:ext uri="{FF2B5EF4-FFF2-40B4-BE49-F238E27FC236}">
                <a16:creationId xmlns:a16="http://schemas.microsoft.com/office/drawing/2014/main" id="{2C45FB44-7B9D-3E23-DA61-6C7D27B0E2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E24286-7A2D-DC8B-43EA-1F9158711117}"/>
              </a:ext>
            </a:extLst>
          </p:cNvPr>
          <p:cNvSpPr>
            <a:spLocks noGrp="1"/>
          </p:cNvSpPr>
          <p:nvPr>
            <p:ph type="sldNum" sz="quarter" idx="12"/>
          </p:nvPr>
        </p:nvSpPr>
        <p:spPr/>
        <p:txBody>
          <a:bodyPr/>
          <a:lstStyle/>
          <a:p>
            <a:fld id="{A50F05B7-696C-4E21-8F5C-3FEDB06915ED}" type="slidenum">
              <a:rPr lang="en-US" smtClean="0"/>
              <a:t>‹#›</a:t>
            </a:fld>
            <a:endParaRPr lang="en-US"/>
          </a:p>
        </p:txBody>
      </p:sp>
    </p:spTree>
    <p:extLst>
      <p:ext uri="{BB962C8B-B14F-4D97-AF65-F5344CB8AC3E}">
        <p14:creationId xmlns:p14="http://schemas.microsoft.com/office/powerpoint/2010/main" val="3949200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4AEAE5-DD75-F84F-82AB-B5BA7A019E0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C7CC6A-1D66-F093-FE0C-ACEA2FED5E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5BF2DE-945E-50BC-3C64-689182767F45}"/>
              </a:ext>
            </a:extLst>
          </p:cNvPr>
          <p:cNvSpPr>
            <a:spLocks noGrp="1"/>
          </p:cNvSpPr>
          <p:nvPr>
            <p:ph type="dt" sz="half" idx="10"/>
          </p:nvPr>
        </p:nvSpPr>
        <p:spPr/>
        <p:txBody>
          <a:bodyPr/>
          <a:lstStyle/>
          <a:p>
            <a:fld id="{9AE23B04-8ECB-45D3-9641-7EECE148EB41}" type="datetimeFigureOut">
              <a:rPr lang="en-US" smtClean="0"/>
              <a:t>12/1/2025</a:t>
            </a:fld>
            <a:endParaRPr lang="en-US"/>
          </a:p>
        </p:txBody>
      </p:sp>
      <p:sp>
        <p:nvSpPr>
          <p:cNvPr id="5" name="Footer Placeholder 4">
            <a:extLst>
              <a:ext uri="{FF2B5EF4-FFF2-40B4-BE49-F238E27FC236}">
                <a16:creationId xmlns:a16="http://schemas.microsoft.com/office/drawing/2014/main" id="{BF8AAEBA-5FD8-86EC-04F3-19961EAF5E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E8B73A-5BB0-1992-9AF5-CFE966161476}"/>
              </a:ext>
            </a:extLst>
          </p:cNvPr>
          <p:cNvSpPr>
            <a:spLocks noGrp="1"/>
          </p:cNvSpPr>
          <p:nvPr>
            <p:ph type="sldNum" sz="quarter" idx="12"/>
          </p:nvPr>
        </p:nvSpPr>
        <p:spPr/>
        <p:txBody>
          <a:bodyPr/>
          <a:lstStyle/>
          <a:p>
            <a:fld id="{A50F05B7-696C-4E21-8F5C-3FEDB06915ED}" type="slidenum">
              <a:rPr lang="en-US" smtClean="0"/>
              <a:t>‹#›</a:t>
            </a:fld>
            <a:endParaRPr lang="en-US"/>
          </a:p>
        </p:txBody>
      </p:sp>
    </p:spTree>
    <p:extLst>
      <p:ext uri="{BB962C8B-B14F-4D97-AF65-F5344CB8AC3E}">
        <p14:creationId xmlns:p14="http://schemas.microsoft.com/office/powerpoint/2010/main" val="1952035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781BF-B1A6-ABFF-5E12-84D0379A52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F488A1-D47E-8065-38A4-D646D8F910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18DAC8-FC56-EFBB-EFF3-C482BD88E0C8}"/>
              </a:ext>
            </a:extLst>
          </p:cNvPr>
          <p:cNvSpPr>
            <a:spLocks noGrp="1"/>
          </p:cNvSpPr>
          <p:nvPr>
            <p:ph type="dt" sz="half" idx="10"/>
          </p:nvPr>
        </p:nvSpPr>
        <p:spPr/>
        <p:txBody>
          <a:bodyPr/>
          <a:lstStyle/>
          <a:p>
            <a:fld id="{9AE23B04-8ECB-45D3-9641-7EECE148EB41}" type="datetimeFigureOut">
              <a:rPr lang="en-US" smtClean="0"/>
              <a:t>12/1/2025</a:t>
            </a:fld>
            <a:endParaRPr lang="en-US"/>
          </a:p>
        </p:txBody>
      </p:sp>
      <p:sp>
        <p:nvSpPr>
          <p:cNvPr id="5" name="Footer Placeholder 4">
            <a:extLst>
              <a:ext uri="{FF2B5EF4-FFF2-40B4-BE49-F238E27FC236}">
                <a16:creationId xmlns:a16="http://schemas.microsoft.com/office/drawing/2014/main" id="{434A8130-278F-0ECF-0312-19F737D69D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823EE7-0986-1B89-9F86-62595695CECC}"/>
              </a:ext>
            </a:extLst>
          </p:cNvPr>
          <p:cNvSpPr>
            <a:spLocks noGrp="1"/>
          </p:cNvSpPr>
          <p:nvPr>
            <p:ph type="sldNum" sz="quarter" idx="12"/>
          </p:nvPr>
        </p:nvSpPr>
        <p:spPr/>
        <p:txBody>
          <a:bodyPr/>
          <a:lstStyle/>
          <a:p>
            <a:fld id="{A50F05B7-696C-4E21-8F5C-3FEDB06915ED}" type="slidenum">
              <a:rPr lang="en-US" smtClean="0"/>
              <a:t>‹#›</a:t>
            </a:fld>
            <a:endParaRPr lang="en-US"/>
          </a:p>
        </p:txBody>
      </p:sp>
    </p:spTree>
    <p:extLst>
      <p:ext uri="{BB962C8B-B14F-4D97-AF65-F5344CB8AC3E}">
        <p14:creationId xmlns:p14="http://schemas.microsoft.com/office/powerpoint/2010/main" val="4241302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464AB-1E79-3809-7172-BD24B8CDF2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7A4ECD1-634F-2F3C-AAEA-92DFFCD8A61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5D4981-38CA-A35D-8797-412A0E31737D}"/>
              </a:ext>
            </a:extLst>
          </p:cNvPr>
          <p:cNvSpPr>
            <a:spLocks noGrp="1"/>
          </p:cNvSpPr>
          <p:nvPr>
            <p:ph type="dt" sz="half" idx="10"/>
          </p:nvPr>
        </p:nvSpPr>
        <p:spPr/>
        <p:txBody>
          <a:bodyPr/>
          <a:lstStyle/>
          <a:p>
            <a:fld id="{9AE23B04-8ECB-45D3-9641-7EECE148EB41}" type="datetimeFigureOut">
              <a:rPr lang="en-US" smtClean="0"/>
              <a:t>12/1/2025</a:t>
            </a:fld>
            <a:endParaRPr lang="en-US"/>
          </a:p>
        </p:txBody>
      </p:sp>
      <p:sp>
        <p:nvSpPr>
          <p:cNvPr id="5" name="Footer Placeholder 4">
            <a:extLst>
              <a:ext uri="{FF2B5EF4-FFF2-40B4-BE49-F238E27FC236}">
                <a16:creationId xmlns:a16="http://schemas.microsoft.com/office/drawing/2014/main" id="{5022A89C-7CB2-148C-70F7-26EF3840F5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A4DDB3-58DD-9789-075A-63F9D22DFD8C}"/>
              </a:ext>
            </a:extLst>
          </p:cNvPr>
          <p:cNvSpPr>
            <a:spLocks noGrp="1"/>
          </p:cNvSpPr>
          <p:nvPr>
            <p:ph type="sldNum" sz="quarter" idx="12"/>
          </p:nvPr>
        </p:nvSpPr>
        <p:spPr/>
        <p:txBody>
          <a:bodyPr/>
          <a:lstStyle/>
          <a:p>
            <a:fld id="{A50F05B7-696C-4E21-8F5C-3FEDB06915ED}" type="slidenum">
              <a:rPr lang="en-US" smtClean="0"/>
              <a:t>‹#›</a:t>
            </a:fld>
            <a:endParaRPr lang="en-US"/>
          </a:p>
        </p:txBody>
      </p:sp>
    </p:spTree>
    <p:extLst>
      <p:ext uri="{BB962C8B-B14F-4D97-AF65-F5344CB8AC3E}">
        <p14:creationId xmlns:p14="http://schemas.microsoft.com/office/powerpoint/2010/main" val="3086849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90252-68D2-B6DF-CF78-1D8BBE0956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EC5E8A-51C3-3DB8-5948-3A39B3DA14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76E641-7DF1-99E3-9F42-14F75E4FE88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BB4CB4-B309-A561-EA5F-0918AB7F747F}"/>
              </a:ext>
            </a:extLst>
          </p:cNvPr>
          <p:cNvSpPr>
            <a:spLocks noGrp="1"/>
          </p:cNvSpPr>
          <p:nvPr>
            <p:ph type="dt" sz="half" idx="10"/>
          </p:nvPr>
        </p:nvSpPr>
        <p:spPr/>
        <p:txBody>
          <a:bodyPr/>
          <a:lstStyle/>
          <a:p>
            <a:fld id="{9AE23B04-8ECB-45D3-9641-7EECE148EB41}" type="datetimeFigureOut">
              <a:rPr lang="en-US" smtClean="0"/>
              <a:t>12/1/2025</a:t>
            </a:fld>
            <a:endParaRPr lang="en-US"/>
          </a:p>
        </p:txBody>
      </p:sp>
      <p:sp>
        <p:nvSpPr>
          <p:cNvPr id="6" name="Footer Placeholder 5">
            <a:extLst>
              <a:ext uri="{FF2B5EF4-FFF2-40B4-BE49-F238E27FC236}">
                <a16:creationId xmlns:a16="http://schemas.microsoft.com/office/drawing/2014/main" id="{EE141EB5-AF33-2D55-723D-602D74325F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483CDC-BA81-2B7E-6284-5B414FD2ED79}"/>
              </a:ext>
            </a:extLst>
          </p:cNvPr>
          <p:cNvSpPr>
            <a:spLocks noGrp="1"/>
          </p:cNvSpPr>
          <p:nvPr>
            <p:ph type="sldNum" sz="quarter" idx="12"/>
          </p:nvPr>
        </p:nvSpPr>
        <p:spPr/>
        <p:txBody>
          <a:bodyPr/>
          <a:lstStyle/>
          <a:p>
            <a:fld id="{A50F05B7-696C-4E21-8F5C-3FEDB06915ED}" type="slidenum">
              <a:rPr lang="en-US" smtClean="0"/>
              <a:t>‹#›</a:t>
            </a:fld>
            <a:endParaRPr lang="en-US"/>
          </a:p>
        </p:txBody>
      </p:sp>
    </p:spTree>
    <p:extLst>
      <p:ext uri="{BB962C8B-B14F-4D97-AF65-F5344CB8AC3E}">
        <p14:creationId xmlns:p14="http://schemas.microsoft.com/office/powerpoint/2010/main" val="1672840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7158E-F33D-BB34-2377-9031BFFF419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9601CC-8028-9903-6222-B007048201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7C3525-83A2-0586-5661-0588CBAA78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A2095BA-88F3-DC3B-7808-1C8BBFD489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B0E6468-52A3-481E-EF0E-C1E98A1AD5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A89ED3-68D4-1294-6FDC-166C9F4E4686}"/>
              </a:ext>
            </a:extLst>
          </p:cNvPr>
          <p:cNvSpPr>
            <a:spLocks noGrp="1"/>
          </p:cNvSpPr>
          <p:nvPr>
            <p:ph type="dt" sz="half" idx="10"/>
          </p:nvPr>
        </p:nvSpPr>
        <p:spPr/>
        <p:txBody>
          <a:bodyPr/>
          <a:lstStyle/>
          <a:p>
            <a:fld id="{9AE23B04-8ECB-45D3-9641-7EECE148EB41}" type="datetimeFigureOut">
              <a:rPr lang="en-US" smtClean="0"/>
              <a:t>12/1/2025</a:t>
            </a:fld>
            <a:endParaRPr lang="en-US"/>
          </a:p>
        </p:txBody>
      </p:sp>
      <p:sp>
        <p:nvSpPr>
          <p:cNvPr id="8" name="Footer Placeholder 7">
            <a:extLst>
              <a:ext uri="{FF2B5EF4-FFF2-40B4-BE49-F238E27FC236}">
                <a16:creationId xmlns:a16="http://schemas.microsoft.com/office/drawing/2014/main" id="{7ACA5BEE-A9BD-BCD9-34A5-91EA86BE53B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5C5EB8-B26C-5FF4-3B5F-0CE186FC04DD}"/>
              </a:ext>
            </a:extLst>
          </p:cNvPr>
          <p:cNvSpPr>
            <a:spLocks noGrp="1"/>
          </p:cNvSpPr>
          <p:nvPr>
            <p:ph type="sldNum" sz="quarter" idx="12"/>
          </p:nvPr>
        </p:nvSpPr>
        <p:spPr/>
        <p:txBody>
          <a:bodyPr/>
          <a:lstStyle/>
          <a:p>
            <a:fld id="{A50F05B7-696C-4E21-8F5C-3FEDB06915ED}" type="slidenum">
              <a:rPr lang="en-US" smtClean="0"/>
              <a:t>‹#›</a:t>
            </a:fld>
            <a:endParaRPr lang="en-US"/>
          </a:p>
        </p:txBody>
      </p:sp>
    </p:spTree>
    <p:extLst>
      <p:ext uri="{BB962C8B-B14F-4D97-AF65-F5344CB8AC3E}">
        <p14:creationId xmlns:p14="http://schemas.microsoft.com/office/powerpoint/2010/main" val="1613211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60CFA-7AF6-A7CA-3DE7-C7D9E62ECDD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D08622-20BE-592D-C7C0-C1BBAADC8BA9}"/>
              </a:ext>
            </a:extLst>
          </p:cNvPr>
          <p:cNvSpPr>
            <a:spLocks noGrp="1"/>
          </p:cNvSpPr>
          <p:nvPr>
            <p:ph type="dt" sz="half" idx="10"/>
          </p:nvPr>
        </p:nvSpPr>
        <p:spPr/>
        <p:txBody>
          <a:bodyPr/>
          <a:lstStyle/>
          <a:p>
            <a:fld id="{9AE23B04-8ECB-45D3-9641-7EECE148EB41}" type="datetimeFigureOut">
              <a:rPr lang="en-US" smtClean="0"/>
              <a:t>12/1/2025</a:t>
            </a:fld>
            <a:endParaRPr lang="en-US"/>
          </a:p>
        </p:txBody>
      </p:sp>
      <p:sp>
        <p:nvSpPr>
          <p:cNvPr id="4" name="Footer Placeholder 3">
            <a:extLst>
              <a:ext uri="{FF2B5EF4-FFF2-40B4-BE49-F238E27FC236}">
                <a16:creationId xmlns:a16="http://schemas.microsoft.com/office/drawing/2014/main" id="{43C8A3FC-78F9-4101-88C6-4B5E9DC6AE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2446D5-39A2-8F4F-64FD-8859CB7451D9}"/>
              </a:ext>
            </a:extLst>
          </p:cNvPr>
          <p:cNvSpPr>
            <a:spLocks noGrp="1"/>
          </p:cNvSpPr>
          <p:nvPr>
            <p:ph type="sldNum" sz="quarter" idx="12"/>
          </p:nvPr>
        </p:nvSpPr>
        <p:spPr/>
        <p:txBody>
          <a:bodyPr/>
          <a:lstStyle/>
          <a:p>
            <a:fld id="{A50F05B7-696C-4E21-8F5C-3FEDB06915ED}" type="slidenum">
              <a:rPr lang="en-US" smtClean="0"/>
              <a:t>‹#›</a:t>
            </a:fld>
            <a:endParaRPr lang="en-US"/>
          </a:p>
        </p:txBody>
      </p:sp>
    </p:spTree>
    <p:extLst>
      <p:ext uri="{BB962C8B-B14F-4D97-AF65-F5344CB8AC3E}">
        <p14:creationId xmlns:p14="http://schemas.microsoft.com/office/powerpoint/2010/main" val="2533325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D92F2F-CE8B-D604-958F-D2388086A326}"/>
              </a:ext>
            </a:extLst>
          </p:cNvPr>
          <p:cNvSpPr>
            <a:spLocks noGrp="1"/>
          </p:cNvSpPr>
          <p:nvPr>
            <p:ph type="dt" sz="half" idx="10"/>
          </p:nvPr>
        </p:nvSpPr>
        <p:spPr/>
        <p:txBody>
          <a:bodyPr/>
          <a:lstStyle/>
          <a:p>
            <a:fld id="{9AE23B04-8ECB-45D3-9641-7EECE148EB41}" type="datetimeFigureOut">
              <a:rPr lang="en-US" smtClean="0"/>
              <a:t>12/1/2025</a:t>
            </a:fld>
            <a:endParaRPr lang="en-US"/>
          </a:p>
        </p:txBody>
      </p:sp>
      <p:sp>
        <p:nvSpPr>
          <p:cNvPr id="3" name="Footer Placeholder 2">
            <a:extLst>
              <a:ext uri="{FF2B5EF4-FFF2-40B4-BE49-F238E27FC236}">
                <a16:creationId xmlns:a16="http://schemas.microsoft.com/office/drawing/2014/main" id="{7A590DD9-511D-36E1-311D-038AEA9045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31BD72-1C1D-CE8D-3240-DBF29ED731EF}"/>
              </a:ext>
            </a:extLst>
          </p:cNvPr>
          <p:cNvSpPr>
            <a:spLocks noGrp="1"/>
          </p:cNvSpPr>
          <p:nvPr>
            <p:ph type="sldNum" sz="quarter" idx="12"/>
          </p:nvPr>
        </p:nvSpPr>
        <p:spPr/>
        <p:txBody>
          <a:bodyPr/>
          <a:lstStyle/>
          <a:p>
            <a:fld id="{A50F05B7-696C-4E21-8F5C-3FEDB06915ED}" type="slidenum">
              <a:rPr lang="en-US" smtClean="0"/>
              <a:t>‹#›</a:t>
            </a:fld>
            <a:endParaRPr lang="en-US"/>
          </a:p>
        </p:txBody>
      </p:sp>
    </p:spTree>
    <p:extLst>
      <p:ext uri="{BB962C8B-B14F-4D97-AF65-F5344CB8AC3E}">
        <p14:creationId xmlns:p14="http://schemas.microsoft.com/office/powerpoint/2010/main" val="2865363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CB69E-278C-3E36-A294-80F882D7E5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844C272-AE85-8CB1-947C-05A3874411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AFA468-EEB4-BD23-E899-1E5FDCA1BE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6132DA-BE1A-4044-DB4D-BD3487483A4F}"/>
              </a:ext>
            </a:extLst>
          </p:cNvPr>
          <p:cNvSpPr>
            <a:spLocks noGrp="1"/>
          </p:cNvSpPr>
          <p:nvPr>
            <p:ph type="dt" sz="half" idx="10"/>
          </p:nvPr>
        </p:nvSpPr>
        <p:spPr/>
        <p:txBody>
          <a:bodyPr/>
          <a:lstStyle/>
          <a:p>
            <a:fld id="{9AE23B04-8ECB-45D3-9641-7EECE148EB41}" type="datetimeFigureOut">
              <a:rPr lang="en-US" smtClean="0"/>
              <a:t>12/1/2025</a:t>
            </a:fld>
            <a:endParaRPr lang="en-US"/>
          </a:p>
        </p:txBody>
      </p:sp>
      <p:sp>
        <p:nvSpPr>
          <p:cNvPr id="6" name="Footer Placeholder 5">
            <a:extLst>
              <a:ext uri="{FF2B5EF4-FFF2-40B4-BE49-F238E27FC236}">
                <a16:creationId xmlns:a16="http://schemas.microsoft.com/office/drawing/2014/main" id="{3ABE69AE-F5B9-C0EB-7EF0-E57F78A836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2D8752-7F9E-935D-96D5-5F65BC07C2EB}"/>
              </a:ext>
            </a:extLst>
          </p:cNvPr>
          <p:cNvSpPr>
            <a:spLocks noGrp="1"/>
          </p:cNvSpPr>
          <p:nvPr>
            <p:ph type="sldNum" sz="quarter" idx="12"/>
          </p:nvPr>
        </p:nvSpPr>
        <p:spPr/>
        <p:txBody>
          <a:bodyPr/>
          <a:lstStyle/>
          <a:p>
            <a:fld id="{A50F05B7-696C-4E21-8F5C-3FEDB06915ED}" type="slidenum">
              <a:rPr lang="en-US" smtClean="0"/>
              <a:t>‹#›</a:t>
            </a:fld>
            <a:endParaRPr lang="en-US"/>
          </a:p>
        </p:txBody>
      </p:sp>
    </p:spTree>
    <p:extLst>
      <p:ext uri="{BB962C8B-B14F-4D97-AF65-F5344CB8AC3E}">
        <p14:creationId xmlns:p14="http://schemas.microsoft.com/office/powerpoint/2010/main" val="1743257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F6D59-B3D9-D3F1-28A4-F92B4ADE9E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B6AD055-3518-3288-DF42-B8B18B3818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242FD6-D893-6DF2-BAEA-289DBDA8F7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27C5B2-711A-69B2-48DE-58E1F2D689D6}"/>
              </a:ext>
            </a:extLst>
          </p:cNvPr>
          <p:cNvSpPr>
            <a:spLocks noGrp="1"/>
          </p:cNvSpPr>
          <p:nvPr>
            <p:ph type="dt" sz="half" idx="10"/>
          </p:nvPr>
        </p:nvSpPr>
        <p:spPr/>
        <p:txBody>
          <a:bodyPr/>
          <a:lstStyle/>
          <a:p>
            <a:fld id="{9AE23B04-8ECB-45D3-9641-7EECE148EB41}" type="datetimeFigureOut">
              <a:rPr lang="en-US" smtClean="0"/>
              <a:t>12/1/2025</a:t>
            </a:fld>
            <a:endParaRPr lang="en-US"/>
          </a:p>
        </p:txBody>
      </p:sp>
      <p:sp>
        <p:nvSpPr>
          <p:cNvPr id="6" name="Footer Placeholder 5">
            <a:extLst>
              <a:ext uri="{FF2B5EF4-FFF2-40B4-BE49-F238E27FC236}">
                <a16:creationId xmlns:a16="http://schemas.microsoft.com/office/drawing/2014/main" id="{CEE3D6C3-1E1B-2469-754D-7D94AE36A4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E33E01-4193-795F-4EF8-99FFA8F5C1D9}"/>
              </a:ext>
            </a:extLst>
          </p:cNvPr>
          <p:cNvSpPr>
            <a:spLocks noGrp="1"/>
          </p:cNvSpPr>
          <p:nvPr>
            <p:ph type="sldNum" sz="quarter" idx="12"/>
          </p:nvPr>
        </p:nvSpPr>
        <p:spPr/>
        <p:txBody>
          <a:bodyPr/>
          <a:lstStyle/>
          <a:p>
            <a:fld id="{A50F05B7-696C-4E21-8F5C-3FEDB06915ED}" type="slidenum">
              <a:rPr lang="en-US" smtClean="0"/>
              <a:t>‹#›</a:t>
            </a:fld>
            <a:endParaRPr lang="en-US"/>
          </a:p>
        </p:txBody>
      </p:sp>
    </p:spTree>
    <p:extLst>
      <p:ext uri="{BB962C8B-B14F-4D97-AF65-F5344CB8AC3E}">
        <p14:creationId xmlns:p14="http://schemas.microsoft.com/office/powerpoint/2010/main" val="2660350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D30690-684B-F001-50E2-2FA5E8CED7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355F44-DE35-11FC-D00C-E670B32E41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22EE35-D1B2-D885-F847-69D616F08B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AE23B04-8ECB-45D3-9641-7EECE148EB41}" type="datetimeFigureOut">
              <a:rPr lang="en-US" smtClean="0"/>
              <a:t>12/1/2025</a:t>
            </a:fld>
            <a:endParaRPr lang="en-US"/>
          </a:p>
        </p:txBody>
      </p:sp>
      <p:sp>
        <p:nvSpPr>
          <p:cNvPr id="5" name="Footer Placeholder 4">
            <a:extLst>
              <a:ext uri="{FF2B5EF4-FFF2-40B4-BE49-F238E27FC236}">
                <a16:creationId xmlns:a16="http://schemas.microsoft.com/office/drawing/2014/main" id="{026EA108-2AB9-8E1D-CC74-D1B3475F27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1839D2A-E124-7D3C-7805-ABA85F0636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50F05B7-696C-4E21-8F5C-3FEDB06915ED}" type="slidenum">
              <a:rPr lang="en-US" smtClean="0"/>
              <a:t>‹#›</a:t>
            </a:fld>
            <a:endParaRPr lang="en-US"/>
          </a:p>
        </p:txBody>
      </p:sp>
    </p:spTree>
    <p:extLst>
      <p:ext uri="{BB962C8B-B14F-4D97-AF65-F5344CB8AC3E}">
        <p14:creationId xmlns:p14="http://schemas.microsoft.com/office/powerpoint/2010/main" val="11633643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f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earlychurchtexts.com/main/athanasius/arius_to_alexander.s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jf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0A597D97-203B-498B-95D3-E90DC961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ainting of a group of people&#10;&#10;AI-generated content may be incorrect.">
            <a:extLst>
              <a:ext uri="{FF2B5EF4-FFF2-40B4-BE49-F238E27FC236}">
                <a16:creationId xmlns:a16="http://schemas.microsoft.com/office/drawing/2014/main" id="{59059D8A-2FFD-5B24-23D7-0CA697FEEAA1}"/>
              </a:ext>
            </a:extLst>
          </p:cNvPr>
          <p:cNvPicPr>
            <a:picLocks noChangeAspect="1"/>
          </p:cNvPicPr>
          <p:nvPr/>
        </p:nvPicPr>
        <p:blipFill>
          <a:blip r:embed="rId2">
            <a:extLst>
              <a:ext uri="{28A0092B-C50C-407E-A947-70E740481C1C}">
                <a14:useLocalDpi xmlns:a14="http://schemas.microsoft.com/office/drawing/2010/main" val="0"/>
              </a:ext>
            </a:extLst>
          </a:blip>
          <a:srcRect l="3152" r="3155" b="1"/>
          <a:stretch>
            <a:fillRect/>
          </a:stretch>
        </p:blipFill>
        <p:spPr>
          <a:xfrm>
            <a:off x="4267201" y="10"/>
            <a:ext cx="7924800" cy="3383270"/>
          </a:xfrm>
          <a:prstGeom prst="rect">
            <a:avLst/>
          </a:prstGeom>
        </p:spPr>
      </p:pic>
      <p:pic>
        <p:nvPicPr>
          <p:cNvPr id="7" name="Picture 6" descr="A person in a black robe&#10;&#10;AI-generated content may be incorrect.">
            <a:extLst>
              <a:ext uri="{FF2B5EF4-FFF2-40B4-BE49-F238E27FC236}">
                <a16:creationId xmlns:a16="http://schemas.microsoft.com/office/drawing/2014/main" id="{B6D5B8E6-B36A-4889-9CAA-D512AAB8082A}"/>
              </a:ext>
            </a:extLst>
          </p:cNvPr>
          <p:cNvPicPr>
            <a:picLocks noChangeAspect="1"/>
          </p:cNvPicPr>
          <p:nvPr/>
        </p:nvPicPr>
        <p:blipFill>
          <a:blip r:embed="rId3"/>
          <a:srcRect t="14263" r="2" b="55513"/>
          <a:stretch>
            <a:fillRect/>
          </a:stretch>
        </p:blipFill>
        <p:spPr>
          <a:xfrm>
            <a:off x="4650916" y="3474720"/>
            <a:ext cx="7555832" cy="3383280"/>
          </a:xfrm>
          <a:prstGeom prst="rect">
            <a:avLst/>
          </a:prstGeom>
        </p:spPr>
      </p:pic>
      <p:sp useBgFill="1">
        <p:nvSpPr>
          <p:cNvPr id="34" name="Freeform: Shape 33">
            <a:extLst>
              <a:ext uri="{FF2B5EF4-FFF2-40B4-BE49-F238E27FC236}">
                <a16:creationId xmlns:a16="http://schemas.microsoft.com/office/drawing/2014/main" id="{6A6EF10E-DF41-4BD3-8EB4-6F646531D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4272" cy="6858000"/>
          </a:xfrm>
          <a:custGeom>
            <a:avLst/>
            <a:gdLst>
              <a:gd name="connsiteX0" fmla="*/ 0 w 6244272"/>
              <a:gd name="connsiteY0" fmla="*/ 0 h 6858000"/>
              <a:gd name="connsiteX1" fmla="*/ 732568 w 6244272"/>
              <a:gd name="connsiteY1" fmla="*/ 0 h 6858000"/>
              <a:gd name="connsiteX2" fmla="*/ 947849 w 6244272"/>
              <a:gd name="connsiteY2" fmla="*/ 0 h 6858000"/>
              <a:gd name="connsiteX3" fmla="*/ 1823619 w 6244272"/>
              <a:gd name="connsiteY3" fmla="*/ 0 h 6858000"/>
              <a:gd name="connsiteX4" fmla="*/ 5235673 w 6244272"/>
              <a:gd name="connsiteY4" fmla="*/ 0 h 6858000"/>
              <a:gd name="connsiteX5" fmla="*/ 4933297 w 6244272"/>
              <a:gd name="connsiteY5" fmla="*/ 110269 h 6858000"/>
              <a:gd name="connsiteX6" fmla="*/ 4976910 w 6244272"/>
              <a:gd name="connsiteY6" fmla="*/ 135168 h 6858000"/>
              <a:gd name="connsiteX7" fmla="*/ 5238580 w 6244272"/>
              <a:gd name="connsiteY7" fmla="*/ 71141 h 6858000"/>
              <a:gd name="connsiteX8" fmla="*/ 5290914 w 6244272"/>
              <a:gd name="connsiteY8" fmla="*/ 88927 h 6858000"/>
              <a:gd name="connsiteX9" fmla="*/ 5264747 w 6244272"/>
              <a:gd name="connsiteY9" fmla="*/ 163625 h 6858000"/>
              <a:gd name="connsiteX10" fmla="*/ 5151357 w 6244272"/>
              <a:gd name="connsiteY10" fmla="*/ 192082 h 6858000"/>
              <a:gd name="connsiteX11" fmla="*/ 4974002 w 6244272"/>
              <a:gd name="connsiteY11" fmla="*/ 373491 h 6858000"/>
              <a:gd name="connsiteX12" fmla="*/ 5241488 w 6244272"/>
              <a:gd name="connsiteY12" fmla="*/ 352148 h 6858000"/>
              <a:gd name="connsiteX13" fmla="*/ 5288007 w 6244272"/>
              <a:gd name="connsiteY13" fmla="*/ 394834 h 6858000"/>
              <a:gd name="connsiteX14" fmla="*/ 5305452 w 6244272"/>
              <a:gd name="connsiteY14" fmla="*/ 451747 h 6858000"/>
              <a:gd name="connsiteX15" fmla="*/ 5383953 w 6244272"/>
              <a:gd name="connsiteY15" fmla="*/ 359262 h 6858000"/>
              <a:gd name="connsiteX16" fmla="*/ 5450825 w 6244272"/>
              <a:gd name="connsiteY16" fmla="*/ 334364 h 6858000"/>
              <a:gd name="connsiteX17" fmla="*/ 5471177 w 6244272"/>
              <a:gd name="connsiteY17" fmla="*/ 416176 h 6858000"/>
              <a:gd name="connsiteX18" fmla="*/ 5410121 w 6244272"/>
              <a:gd name="connsiteY18" fmla="*/ 505101 h 6858000"/>
              <a:gd name="connsiteX19" fmla="*/ 5247303 w 6244272"/>
              <a:gd name="connsiteY19" fmla="*/ 558458 h 6858000"/>
              <a:gd name="connsiteX20" fmla="*/ 5421750 w 6244272"/>
              <a:gd name="connsiteY20" fmla="*/ 558458 h 6858000"/>
              <a:gd name="connsiteX21" fmla="*/ 5622364 w 6244272"/>
              <a:gd name="connsiteY21" fmla="*/ 522887 h 6858000"/>
              <a:gd name="connsiteX22" fmla="*/ 5834608 w 6244272"/>
              <a:gd name="connsiteY22" fmla="*/ 533558 h 6858000"/>
              <a:gd name="connsiteX23" fmla="*/ 6035223 w 6244272"/>
              <a:gd name="connsiteY23" fmla="*/ 462417 h 6858000"/>
              <a:gd name="connsiteX24" fmla="*/ 6238745 w 6244272"/>
              <a:gd name="connsiteY24" fmla="*/ 465975 h 6858000"/>
              <a:gd name="connsiteX25" fmla="*/ 5337434 w 6244272"/>
              <a:gd name="connsiteY25" fmla="*/ 910606 h 6858000"/>
              <a:gd name="connsiteX26" fmla="*/ 5381046 w 6244272"/>
              <a:gd name="connsiteY26" fmla="*/ 921277 h 6858000"/>
              <a:gd name="connsiteX27" fmla="*/ 5439195 w 6244272"/>
              <a:gd name="connsiteY27" fmla="*/ 949734 h 6858000"/>
              <a:gd name="connsiteX28" fmla="*/ 5395583 w 6244272"/>
              <a:gd name="connsiteY28" fmla="*/ 1006647 h 6858000"/>
              <a:gd name="connsiteX29" fmla="*/ 5160079 w 6244272"/>
              <a:gd name="connsiteY29" fmla="*/ 1113358 h 6858000"/>
              <a:gd name="connsiteX30" fmla="*/ 5101930 w 6244272"/>
              <a:gd name="connsiteY30" fmla="*/ 1220069 h 6858000"/>
              <a:gd name="connsiteX31" fmla="*/ 5174617 w 6244272"/>
              <a:gd name="connsiteY31" fmla="*/ 1209399 h 6858000"/>
              <a:gd name="connsiteX32" fmla="*/ 5238580 w 6244272"/>
              <a:gd name="connsiteY32" fmla="*/ 1230741 h 6858000"/>
              <a:gd name="connsiteX33" fmla="*/ 5212414 w 6244272"/>
              <a:gd name="connsiteY33" fmla="*/ 1365909 h 6858000"/>
              <a:gd name="connsiteX34" fmla="*/ 4878056 w 6244272"/>
              <a:gd name="connsiteY34" fmla="*/ 1540204 h 6858000"/>
              <a:gd name="connsiteX35" fmla="*/ 4848982 w 6244272"/>
              <a:gd name="connsiteY35" fmla="*/ 1597117 h 6858000"/>
              <a:gd name="connsiteX36" fmla="*/ 4889686 w 6244272"/>
              <a:gd name="connsiteY36" fmla="*/ 1636245 h 6858000"/>
              <a:gd name="connsiteX37" fmla="*/ 4997261 w 6244272"/>
              <a:gd name="connsiteY37" fmla="*/ 1657587 h 6858000"/>
              <a:gd name="connsiteX38" fmla="*/ 4846074 w 6244272"/>
              <a:gd name="connsiteY38" fmla="*/ 1849668 h 6858000"/>
              <a:gd name="connsiteX39" fmla="*/ 4790832 w 6244272"/>
              <a:gd name="connsiteY39" fmla="*/ 1903025 h 6858000"/>
              <a:gd name="connsiteX40" fmla="*/ 4694886 w 6244272"/>
              <a:gd name="connsiteY40" fmla="*/ 1984836 h 6858000"/>
              <a:gd name="connsiteX41" fmla="*/ 4694886 w 6244272"/>
              <a:gd name="connsiteY41" fmla="*/ 2013292 h 6858000"/>
              <a:gd name="connsiteX42" fmla="*/ 4822814 w 6244272"/>
              <a:gd name="connsiteY42" fmla="*/ 2102219 h 6858000"/>
              <a:gd name="connsiteX43" fmla="*/ 5055411 w 6244272"/>
              <a:gd name="connsiteY43" fmla="*/ 2077320 h 6858000"/>
              <a:gd name="connsiteX44" fmla="*/ 4712331 w 6244272"/>
              <a:gd name="connsiteY44" fmla="*/ 2208931 h 6858000"/>
              <a:gd name="connsiteX45" fmla="*/ 5822979 w 6244272"/>
              <a:gd name="connsiteY45" fmla="*/ 1892353 h 6858000"/>
              <a:gd name="connsiteX46" fmla="*/ 5753200 w 6244272"/>
              <a:gd name="connsiteY46" fmla="*/ 1974165 h 6858000"/>
              <a:gd name="connsiteX47" fmla="*/ 5363601 w 6244272"/>
              <a:gd name="connsiteY47" fmla="*/ 2191146 h 6858000"/>
              <a:gd name="connsiteX48" fmla="*/ 5253118 w 6244272"/>
              <a:gd name="connsiteY48" fmla="*/ 2326314 h 6858000"/>
              <a:gd name="connsiteX49" fmla="*/ 5136819 w 6244272"/>
              <a:gd name="connsiteY49" fmla="*/ 2401012 h 6858000"/>
              <a:gd name="connsiteX50" fmla="*/ 4974002 w 6244272"/>
              <a:gd name="connsiteY50" fmla="*/ 2401012 h 6858000"/>
              <a:gd name="connsiteX51" fmla="*/ 4857704 w 6244272"/>
              <a:gd name="connsiteY51" fmla="*/ 2518395 h 6858000"/>
              <a:gd name="connsiteX52" fmla="*/ 4976910 w 6244272"/>
              <a:gd name="connsiteY52" fmla="*/ 2543294 h 6858000"/>
              <a:gd name="connsiteX53" fmla="*/ 5116467 w 6244272"/>
              <a:gd name="connsiteY53" fmla="*/ 2525509 h 6858000"/>
              <a:gd name="connsiteX54" fmla="*/ 5273470 w 6244272"/>
              <a:gd name="connsiteY54" fmla="*/ 2564636 h 6858000"/>
              <a:gd name="connsiteX55" fmla="*/ 5418843 w 6244272"/>
              <a:gd name="connsiteY55" fmla="*/ 2532623 h 6858000"/>
              <a:gd name="connsiteX56" fmla="*/ 5593290 w 6244272"/>
              <a:gd name="connsiteY56" fmla="*/ 2553965 h 6858000"/>
              <a:gd name="connsiteX57" fmla="*/ 5648532 w 6244272"/>
              <a:gd name="connsiteY57" fmla="*/ 2692689 h 6858000"/>
              <a:gd name="connsiteX58" fmla="*/ 5665976 w 6244272"/>
              <a:gd name="connsiteY58" fmla="*/ 2703362 h 6858000"/>
              <a:gd name="connsiteX59" fmla="*/ 5988704 w 6244272"/>
              <a:gd name="connsiteY59" fmla="*/ 2923898 h 6858000"/>
              <a:gd name="connsiteX60" fmla="*/ 6078835 w 6244272"/>
              <a:gd name="connsiteY60" fmla="*/ 2941684 h 6858000"/>
              <a:gd name="connsiteX61" fmla="*/ 5546771 w 6244272"/>
              <a:gd name="connsiteY61" fmla="*/ 3329402 h 6858000"/>
              <a:gd name="connsiteX62" fmla="*/ 5904388 w 6244272"/>
              <a:gd name="connsiteY62" fmla="*/ 3229805 h 6858000"/>
              <a:gd name="connsiteX63" fmla="*/ 5953814 w 6244272"/>
              <a:gd name="connsiteY63" fmla="*/ 3393429 h 6858000"/>
              <a:gd name="connsiteX64" fmla="*/ 5785182 w 6244272"/>
              <a:gd name="connsiteY64" fmla="*/ 3539269 h 6858000"/>
              <a:gd name="connsiteX65" fmla="*/ 5724125 w 6244272"/>
              <a:gd name="connsiteY65" fmla="*/ 3827390 h 6858000"/>
              <a:gd name="connsiteX66" fmla="*/ 5753200 w 6244272"/>
              <a:gd name="connsiteY66" fmla="*/ 4090612 h 6858000"/>
              <a:gd name="connsiteX67" fmla="*/ 5825886 w 6244272"/>
              <a:gd name="connsiteY67" fmla="*/ 4172424 h 6858000"/>
              <a:gd name="connsiteX68" fmla="*/ 5930554 w 6244272"/>
              <a:gd name="connsiteY68" fmla="*/ 4321821 h 6858000"/>
              <a:gd name="connsiteX69" fmla="*/ 5994519 w 6244272"/>
              <a:gd name="connsiteY69" fmla="*/ 4414305 h 6858000"/>
              <a:gd name="connsiteX70" fmla="*/ 6218393 w 6244272"/>
              <a:gd name="connsiteY70" fmla="*/ 4378734 h 6858000"/>
              <a:gd name="connsiteX71" fmla="*/ 5918925 w 6244272"/>
              <a:gd name="connsiteY71" fmla="*/ 4613499 h 6858000"/>
              <a:gd name="connsiteX72" fmla="*/ 6160243 w 6244272"/>
              <a:gd name="connsiteY72" fmla="*/ 4585042 h 6858000"/>
              <a:gd name="connsiteX73" fmla="*/ 6238745 w 6244272"/>
              <a:gd name="connsiteY73" fmla="*/ 4602828 h 6858000"/>
              <a:gd name="connsiteX74" fmla="*/ 6195133 w 6244272"/>
              <a:gd name="connsiteY74" fmla="*/ 4677526 h 6858000"/>
              <a:gd name="connsiteX75" fmla="*/ 6017778 w 6244272"/>
              <a:gd name="connsiteY75" fmla="*/ 4805580 h 6858000"/>
              <a:gd name="connsiteX76" fmla="*/ 5651439 w 6244272"/>
              <a:gd name="connsiteY76" fmla="*/ 5154171 h 6858000"/>
              <a:gd name="connsiteX77" fmla="*/ 6006149 w 6244272"/>
              <a:gd name="connsiteY77" fmla="*/ 4994104 h 6858000"/>
              <a:gd name="connsiteX78" fmla="*/ 5633994 w 6244272"/>
              <a:gd name="connsiteY78" fmla="*/ 5353367 h 6858000"/>
              <a:gd name="connsiteX79" fmla="*/ 5552586 w 6244272"/>
              <a:gd name="connsiteY79" fmla="*/ 5474306 h 6858000"/>
              <a:gd name="connsiteX80" fmla="*/ 5383953 w 6244272"/>
              <a:gd name="connsiteY80" fmla="*/ 5769542 h 6858000"/>
              <a:gd name="connsiteX81" fmla="*/ 5392675 w 6244272"/>
              <a:gd name="connsiteY81" fmla="*/ 5801555 h 6858000"/>
              <a:gd name="connsiteX82" fmla="*/ 5584568 w 6244272"/>
              <a:gd name="connsiteY82" fmla="*/ 5755314 h 6858000"/>
              <a:gd name="connsiteX83" fmla="*/ 5334526 w 6244272"/>
              <a:gd name="connsiteY83" fmla="*/ 6004307 h 6858000"/>
              <a:gd name="connsiteX84" fmla="*/ 5075763 w 6244272"/>
              <a:gd name="connsiteY84" fmla="*/ 6196388 h 6858000"/>
              <a:gd name="connsiteX85" fmla="*/ 5258933 w 6244272"/>
              <a:gd name="connsiteY85" fmla="*/ 6167932 h 6858000"/>
              <a:gd name="connsiteX86" fmla="*/ 5511881 w 6244272"/>
              <a:gd name="connsiteY86" fmla="*/ 6057663 h 6858000"/>
              <a:gd name="connsiteX87" fmla="*/ 5599105 w 6244272"/>
              <a:gd name="connsiteY87" fmla="*/ 6100347 h 6858000"/>
              <a:gd name="connsiteX88" fmla="*/ 5360693 w 6244272"/>
              <a:gd name="connsiteY88" fmla="*/ 6281757 h 6858000"/>
              <a:gd name="connsiteX89" fmla="*/ 5224043 w 6244272"/>
              <a:gd name="connsiteY89" fmla="*/ 6367127 h 6858000"/>
              <a:gd name="connsiteX90" fmla="*/ 5168801 w 6244272"/>
              <a:gd name="connsiteY90" fmla="*/ 6431153 h 6858000"/>
              <a:gd name="connsiteX91" fmla="*/ 5011799 w 6244272"/>
              <a:gd name="connsiteY91" fmla="*/ 6658805 h 6858000"/>
              <a:gd name="connsiteX92" fmla="*/ 4651275 w 6244272"/>
              <a:gd name="connsiteY92" fmla="*/ 6858000 h 6858000"/>
              <a:gd name="connsiteX93" fmla="*/ 1823619 w 6244272"/>
              <a:gd name="connsiteY93" fmla="*/ 6858000 h 6858000"/>
              <a:gd name="connsiteX94" fmla="*/ 947849 w 6244272"/>
              <a:gd name="connsiteY94" fmla="*/ 6858000 h 6858000"/>
              <a:gd name="connsiteX95" fmla="*/ 732568 w 6244272"/>
              <a:gd name="connsiteY95" fmla="*/ 6858000 h 6858000"/>
              <a:gd name="connsiteX96" fmla="*/ 0 w 6244272"/>
              <a:gd name="connsiteY9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244272" h="6858000">
                <a:moveTo>
                  <a:pt x="0" y="0"/>
                </a:moveTo>
                <a:lnTo>
                  <a:pt x="732568" y="0"/>
                </a:lnTo>
                <a:lnTo>
                  <a:pt x="947849" y="0"/>
                </a:lnTo>
                <a:lnTo>
                  <a:pt x="1823619" y="0"/>
                </a:lnTo>
                <a:lnTo>
                  <a:pt x="5235673" y="0"/>
                </a:lnTo>
                <a:cubicBezTo>
                  <a:pt x="5133912" y="35571"/>
                  <a:pt x="5035058" y="78255"/>
                  <a:pt x="4933297" y="110269"/>
                </a:cubicBezTo>
                <a:cubicBezTo>
                  <a:pt x="4947835" y="145839"/>
                  <a:pt x="4962372" y="138725"/>
                  <a:pt x="4976910" y="135168"/>
                </a:cubicBezTo>
                <a:cubicBezTo>
                  <a:pt x="5064133" y="120941"/>
                  <a:pt x="5154264" y="110269"/>
                  <a:pt x="5238580" y="71141"/>
                </a:cubicBezTo>
                <a:cubicBezTo>
                  <a:pt x="5258933" y="64027"/>
                  <a:pt x="5282192" y="64027"/>
                  <a:pt x="5290914" y="88927"/>
                </a:cubicBezTo>
                <a:cubicBezTo>
                  <a:pt x="5305452" y="124497"/>
                  <a:pt x="5285100" y="145839"/>
                  <a:pt x="5264747" y="163625"/>
                </a:cubicBezTo>
                <a:cubicBezTo>
                  <a:pt x="5229858" y="195638"/>
                  <a:pt x="5189154" y="188525"/>
                  <a:pt x="5151357" y="192082"/>
                </a:cubicBezTo>
                <a:cubicBezTo>
                  <a:pt x="5046689" y="209867"/>
                  <a:pt x="4997261" y="259665"/>
                  <a:pt x="4974002" y="373491"/>
                </a:cubicBezTo>
                <a:cubicBezTo>
                  <a:pt x="5064133" y="327250"/>
                  <a:pt x="5154264" y="384162"/>
                  <a:pt x="5241488" y="352148"/>
                </a:cubicBezTo>
                <a:cubicBezTo>
                  <a:pt x="5264747" y="345034"/>
                  <a:pt x="5299637" y="355706"/>
                  <a:pt x="5288007" y="394834"/>
                </a:cubicBezTo>
                <a:cubicBezTo>
                  <a:pt x="5276378" y="430405"/>
                  <a:pt x="5238580" y="458860"/>
                  <a:pt x="5305452" y="451747"/>
                </a:cubicBezTo>
                <a:cubicBezTo>
                  <a:pt x="5354879" y="448189"/>
                  <a:pt x="5369416" y="405504"/>
                  <a:pt x="5383953" y="359262"/>
                </a:cubicBezTo>
                <a:cubicBezTo>
                  <a:pt x="5395583" y="334364"/>
                  <a:pt x="5427565" y="320135"/>
                  <a:pt x="5450825" y="334364"/>
                </a:cubicBezTo>
                <a:cubicBezTo>
                  <a:pt x="5479899" y="348592"/>
                  <a:pt x="5471177" y="387720"/>
                  <a:pt x="5471177" y="416176"/>
                </a:cubicBezTo>
                <a:cubicBezTo>
                  <a:pt x="5474085" y="469532"/>
                  <a:pt x="5450825" y="494431"/>
                  <a:pt x="5410121" y="505101"/>
                </a:cubicBezTo>
                <a:cubicBezTo>
                  <a:pt x="5360693" y="519330"/>
                  <a:pt x="5311267" y="537116"/>
                  <a:pt x="5247303" y="558458"/>
                </a:cubicBezTo>
                <a:cubicBezTo>
                  <a:pt x="5317082" y="594028"/>
                  <a:pt x="5369416" y="586915"/>
                  <a:pt x="5421750" y="558458"/>
                </a:cubicBezTo>
                <a:cubicBezTo>
                  <a:pt x="5485714" y="526444"/>
                  <a:pt x="5570030" y="483759"/>
                  <a:pt x="5622364" y="522887"/>
                </a:cubicBezTo>
                <a:cubicBezTo>
                  <a:pt x="5700865" y="579800"/>
                  <a:pt x="5764829" y="544229"/>
                  <a:pt x="5834608" y="533558"/>
                </a:cubicBezTo>
                <a:cubicBezTo>
                  <a:pt x="5979982" y="512216"/>
                  <a:pt x="5889850" y="480203"/>
                  <a:pt x="6035223" y="462417"/>
                </a:cubicBezTo>
                <a:cubicBezTo>
                  <a:pt x="6093372" y="455303"/>
                  <a:pt x="6154429" y="426847"/>
                  <a:pt x="6238745" y="465975"/>
                </a:cubicBezTo>
                <a:cubicBezTo>
                  <a:pt x="5857868" y="672284"/>
                  <a:pt x="5677606" y="658055"/>
                  <a:pt x="5337434" y="910606"/>
                </a:cubicBezTo>
                <a:cubicBezTo>
                  <a:pt x="5351971" y="935506"/>
                  <a:pt x="5366508" y="924835"/>
                  <a:pt x="5381046" y="921277"/>
                </a:cubicBezTo>
                <a:cubicBezTo>
                  <a:pt x="5404305" y="917720"/>
                  <a:pt x="5433380" y="903491"/>
                  <a:pt x="5439195" y="949734"/>
                </a:cubicBezTo>
                <a:cubicBezTo>
                  <a:pt x="5442103" y="985305"/>
                  <a:pt x="5424657" y="1003089"/>
                  <a:pt x="5395583" y="1006647"/>
                </a:cubicBezTo>
                <a:cubicBezTo>
                  <a:pt x="5311267" y="1020875"/>
                  <a:pt x="5235673" y="1070674"/>
                  <a:pt x="5160079" y="1113358"/>
                </a:cubicBezTo>
                <a:cubicBezTo>
                  <a:pt x="5125190" y="1131144"/>
                  <a:pt x="5087393" y="1156043"/>
                  <a:pt x="5101930" y="1220069"/>
                </a:cubicBezTo>
                <a:cubicBezTo>
                  <a:pt x="5131004" y="1237855"/>
                  <a:pt x="5151357" y="1212955"/>
                  <a:pt x="5174617" y="1209399"/>
                </a:cubicBezTo>
                <a:cubicBezTo>
                  <a:pt x="5197876" y="1205842"/>
                  <a:pt x="5253118" y="1220069"/>
                  <a:pt x="5238580" y="1230741"/>
                </a:cubicBezTo>
                <a:cubicBezTo>
                  <a:pt x="5171709" y="1269868"/>
                  <a:pt x="5293822" y="1365909"/>
                  <a:pt x="5212414" y="1365909"/>
                </a:cubicBezTo>
                <a:cubicBezTo>
                  <a:pt x="5078671" y="1365909"/>
                  <a:pt x="5005984" y="1536647"/>
                  <a:pt x="4878056" y="1540204"/>
                </a:cubicBezTo>
                <a:cubicBezTo>
                  <a:pt x="4857704" y="1540204"/>
                  <a:pt x="4848982" y="1572219"/>
                  <a:pt x="4848982" y="1597117"/>
                </a:cubicBezTo>
                <a:cubicBezTo>
                  <a:pt x="4848982" y="1629132"/>
                  <a:pt x="4869333" y="1632688"/>
                  <a:pt x="4889686" y="1636245"/>
                </a:cubicBezTo>
                <a:cubicBezTo>
                  <a:pt x="4921668" y="1639802"/>
                  <a:pt x="4956557" y="1597117"/>
                  <a:pt x="4997261" y="1657587"/>
                </a:cubicBezTo>
                <a:cubicBezTo>
                  <a:pt x="4921668" y="1693158"/>
                  <a:pt x="4843167" y="1728729"/>
                  <a:pt x="4846074" y="1849668"/>
                </a:cubicBezTo>
                <a:cubicBezTo>
                  <a:pt x="4846074" y="1881683"/>
                  <a:pt x="4814092" y="1895910"/>
                  <a:pt x="4790832" y="1903025"/>
                </a:cubicBezTo>
                <a:cubicBezTo>
                  <a:pt x="4750128" y="1917252"/>
                  <a:pt x="4718146" y="1938595"/>
                  <a:pt x="4694886" y="1984836"/>
                </a:cubicBezTo>
                <a:cubicBezTo>
                  <a:pt x="4694886" y="1995507"/>
                  <a:pt x="4694886" y="2002622"/>
                  <a:pt x="4694886" y="2013292"/>
                </a:cubicBezTo>
                <a:cubicBezTo>
                  <a:pt x="4700701" y="2123562"/>
                  <a:pt x="4758850" y="2120004"/>
                  <a:pt x="4822814" y="2102219"/>
                </a:cubicBezTo>
                <a:cubicBezTo>
                  <a:pt x="4898408" y="2080877"/>
                  <a:pt x="4974002" y="2038192"/>
                  <a:pt x="5055411" y="2077320"/>
                </a:cubicBezTo>
                <a:cubicBezTo>
                  <a:pt x="4942020" y="2130676"/>
                  <a:pt x="4817000" y="2134233"/>
                  <a:pt x="4712331" y="2208931"/>
                </a:cubicBezTo>
                <a:cubicBezTo>
                  <a:pt x="5101930" y="2223159"/>
                  <a:pt x="5445010" y="1984836"/>
                  <a:pt x="5822979" y="1892353"/>
                </a:cubicBezTo>
                <a:cubicBezTo>
                  <a:pt x="5811349" y="1952823"/>
                  <a:pt x="5779367" y="1967051"/>
                  <a:pt x="5753200" y="1974165"/>
                </a:cubicBezTo>
                <a:cubicBezTo>
                  <a:pt x="5613642" y="2020407"/>
                  <a:pt x="5491529" y="2112891"/>
                  <a:pt x="5363601" y="2191146"/>
                </a:cubicBezTo>
                <a:cubicBezTo>
                  <a:pt x="5311267" y="2223159"/>
                  <a:pt x="5273470" y="2258731"/>
                  <a:pt x="5253118" y="2326314"/>
                </a:cubicBezTo>
                <a:cubicBezTo>
                  <a:pt x="5235673" y="2390340"/>
                  <a:pt x="5200783" y="2418796"/>
                  <a:pt x="5136819" y="2401012"/>
                </a:cubicBezTo>
                <a:cubicBezTo>
                  <a:pt x="5084485" y="2386784"/>
                  <a:pt x="5029243" y="2393898"/>
                  <a:pt x="4974002" y="2401012"/>
                </a:cubicBezTo>
                <a:cubicBezTo>
                  <a:pt x="4912946" y="2408126"/>
                  <a:pt x="4843167" y="2479267"/>
                  <a:pt x="4857704" y="2518395"/>
                </a:cubicBezTo>
                <a:cubicBezTo>
                  <a:pt x="4886778" y="2582422"/>
                  <a:pt x="4936205" y="2550408"/>
                  <a:pt x="4976910" y="2543294"/>
                </a:cubicBezTo>
                <a:cubicBezTo>
                  <a:pt x="5026336" y="2536181"/>
                  <a:pt x="5116467" y="2518395"/>
                  <a:pt x="5116467" y="2525509"/>
                </a:cubicBezTo>
                <a:cubicBezTo>
                  <a:pt x="5148450" y="2685576"/>
                  <a:pt x="5221136" y="2564636"/>
                  <a:pt x="5273470" y="2564636"/>
                </a:cubicBezTo>
                <a:cubicBezTo>
                  <a:pt x="5322897" y="2564636"/>
                  <a:pt x="5372323" y="2546851"/>
                  <a:pt x="5418843" y="2532623"/>
                </a:cubicBezTo>
                <a:cubicBezTo>
                  <a:pt x="5479899" y="2514837"/>
                  <a:pt x="5535140" y="2546851"/>
                  <a:pt x="5593290" y="2553965"/>
                </a:cubicBezTo>
                <a:cubicBezTo>
                  <a:pt x="5645624" y="2561080"/>
                  <a:pt x="5616550" y="2653563"/>
                  <a:pt x="5648532" y="2692689"/>
                </a:cubicBezTo>
                <a:cubicBezTo>
                  <a:pt x="5654346" y="2703362"/>
                  <a:pt x="5660161" y="2703362"/>
                  <a:pt x="5665976" y="2703362"/>
                </a:cubicBezTo>
                <a:cubicBezTo>
                  <a:pt x="5683421" y="2980812"/>
                  <a:pt x="5988704" y="2913227"/>
                  <a:pt x="5988704" y="2923898"/>
                </a:cubicBezTo>
                <a:cubicBezTo>
                  <a:pt x="6014871" y="2941684"/>
                  <a:pt x="6046853" y="2899000"/>
                  <a:pt x="6078835" y="2941684"/>
                </a:cubicBezTo>
                <a:cubicBezTo>
                  <a:pt x="5942185" y="3137322"/>
                  <a:pt x="5732847" y="3183563"/>
                  <a:pt x="5546771" y="3329402"/>
                </a:cubicBezTo>
                <a:cubicBezTo>
                  <a:pt x="5700865" y="3379202"/>
                  <a:pt x="5790997" y="3208463"/>
                  <a:pt x="5904388" y="3229805"/>
                </a:cubicBezTo>
                <a:cubicBezTo>
                  <a:pt x="5959629" y="3283162"/>
                  <a:pt x="5793904" y="3368530"/>
                  <a:pt x="5953814" y="3393429"/>
                </a:cubicBezTo>
                <a:cubicBezTo>
                  <a:pt x="5884036" y="3439672"/>
                  <a:pt x="5834608" y="3485914"/>
                  <a:pt x="5785182" y="3539269"/>
                </a:cubicBezTo>
                <a:cubicBezTo>
                  <a:pt x="5700865" y="3635309"/>
                  <a:pt x="5683421" y="3699337"/>
                  <a:pt x="5724125" y="3827390"/>
                </a:cubicBezTo>
                <a:cubicBezTo>
                  <a:pt x="5750293" y="3912759"/>
                  <a:pt x="5788089" y="3991015"/>
                  <a:pt x="5753200" y="4090612"/>
                </a:cubicBezTo>
                <a:cubicBezTo>
                  <a:pt x="5729940" y="4158196"/>
                  <a:pt x="5738663" y="4204438"/>
                  <a:pt x="5825886" y="4172424"/>
                </a:cubicBezTo>
                <a:cubicBezTo>
                  <a:pt x="5918925" y="4140411"/>
                  <a:pt x="5953814" y="4200882"/>
                  <a:pt x="5930554" y="4321821"/>
                </a:cubicBezTo>
                <a:cubicBezTo>
                  <a:pt x="5916018" y="4400076"/>
                  <a:pt x="5930554" y="4424975"/>
                  <a:pt x="5994519" y="4414305"/>
                </a:cubicBezTo>
                <a:cubicBezTo>
                  <a:pt x="6064297" y="4403633"/>
                  <a:pt x="6131169" y="4353835"/>
                  <a:pt x="6218393" y="4378734"/>
                </a:cubicBezTo>
                <a:cubicBezTo>
                  <a:pt x="6148614" y="4521016"/>
                  <a:pt x="6000333" y="4478331"/>
                  <a:pt x="5918925" y="4613499"/>
                </a:cubicBezTo>
                <a:cubicBezTo>
                  <a:pt x="6014871" y="4613499"/>
                  <a:pt x="6090465" y="4613499"/>
                  <a:pt x="6160243" y="4585042"/>
                </a:cubicBezTo>
                <a:cubicBezTo>
                  <a:pt x="6189318" y="4574373"/>
                  <a:pt x="6221300" y="4560144"/>
                  <a:pt x="6238745" y="4602828"/>
                </a:cubicBezTo>
                <a:cubicBezTo>
                  <a:pt x="6259098" y="4652628"/>
                  <a:pt x="6218393" y="4670412"/>
                  <a:pt x="6195133" y="4677526"/>
                </a:cubicBezTo>
                <a:cubicBezTo>
                  <a:pt x="6128261" y="4702425"/>
                  <a:pt x="6075928" y="4759339"/>
                  <a:pt x="6017778" y="4805580"/>
                </a:cubicBezTo>
                <a:cubicBezTo>
                  <a:pt x="5892758" y="4905177"/>
                  <a:pt x="5756107" y="4990547"/>
                  <a:pt x="5651439" y="5154171"/>
                </a:cubicBezTo>
                <a:cubicBezTo>
                  <a:pt x="5782275" y="5111487"/>
                  <a:pt x="5881128" y="5011889"/>
                  <a:pt x="6006149" y="4994104"/>
                </a:cubicBezTo>
                <a:cubicBezTo>
                  <a:pt x="5898572" y="5143500"/>
                  <a:pt x="5761922" y="5243097"/>
                  <a:pt x="5633994" y="5353367"/>
                </a:cubicBezTo>
                <a:cubicBezTo>
                  <a:pt x="5596197" y="5385379"/>
                  <a:pt x="5558400" y="5406721"/>
                  <a:pt x="5552586" y="5474306"/>
                </a:cubicBezTo>
                <a:cubicBezTo>
                  <a:pt x="5535140" y="5605917"/>
                  <a:pt x="5488622" y="5712629"/>
                  <a:pt x="5383953" y="5769542"/>
                </a:cubicBezTo>
                <a:cubicBezTo>
                  <a:pt x="5383953" y="5769542"/>
                  <a:pt x="5389768" y="5790884"/>
                  <a:pt x="5392675" y="5801555"/>
                </a:cubicBezTo>
                <a:cubicBezTo>
                  <a:pt x="5456640" y="5805112"/>
                  <a:pt x="5506066" y="5726858"/>
                  <a:pt x="5584568" y="5755314"/>
                </a:cubicBezTo>
                <a:cubicBezTo>
                  <a:pt x="5506066" y="5862025"/>
                  <a:pt x="5442103" y="5954508"/>
                  <a:pt x="5334526" y="6004307"/>
                </a:cubicBezTo>
                <a:cubicBezTo>
                  <a:pt x="5247303" y="6043434"/>
                  <a:pt x="5139727" y="6068335"/>
                  <a:pt x="5075763" y="6196388"/>
                </a:cubicBezTo>
                <a:cubicBezTo>
                  <a:pt x="5148450" y="6221287"/>
                  <a:pt x="5203691" y="6189274"/>
                  <a:pt x="5258933" y="6167932"/>
                </a:cubicBezTo>
                <a:cubicBezTo>
                  <a:pt x="5343249" y="6132361"/>
                  <a:pt x="5427565" y="6093234"/>
                  <a:pt x="5511881" y="6057663"/>
                </a:cubicBezTo>
                <a:cubicBezTo>
                  <a:pt x="5543864" y="6043434"/>
                  <a:pt x="5578753" y="6036320"/>
                  <a:pt x="5599105" y="6100347"/>
                </a:cubicBezTo>
                <a:cubicBezTo>
                  <a:pt x="5491529" y="6114575"/>
                  <a:pt x="5427565" y="6199945"/>
                  <a:pt x="5360693" y="6281757"/>
                </a:cubicBezTo>
                <a:cubicBezTo>
                  <a:pt x="5322897" y="6327999"/>
                  <a:pt x="5290914" y="6388469"/>
                  <a:pt x="5224043" y="6367127"/>
                </a:cubicBezTo>
                <a:cubicBezTo>
                  <a:pt x="5189154" y="6356456"/>
                  <a:pt x="5165894" y="6388469"/>
                  <a:pt x="5168801" y="6431153"/>
                </a:cubicBezTo>
                <a:cubicBezTo>
                  <a:pt x="5183339" y="6580550"/>
                  <a:pt x="5099022" y="6630349"/>
                  <a:pt x="5011799" y="6658805"/>
                </a:cubicBezTo>
                <a:cubicBezTo>
                  <a:pt x="4883871" y="6701489"/>
                  <a:pt x="4770480" y="6786859"/>
                  <a:pt x="4651275" y="6858000"/>
                </a:cubicBezTo>
                <a:lnTo>
                  <a:pt x="1823619" y="6858000"/>
                </a:lnTo>
                <a:lnTo>
                  <a:pt x="947849" y="6858000"/>
                </a:lnTo>
                <a:lnTo>
                  <a:pt x="732568"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3D089F4-8CB3-9977-FE69-41F297BD71AE}"/>
              </a:ext>
            </a:extLst>
          </p:cNvPr>
          <p:cNvSpPr>
            <a:spLocks noGrp="1"/>
          </p:cNvSpPr>
          <p:nvPr>
            <p:ph type="ctrTitle"/>
          </p:nvPr>
        </p:nvSpPr>
        <p:spPr>
          <a:xfrm>
            <a:off x="643468" y="609600"/>
            <a:ext cx="3992700" cy="3877197"/>
          </a:xfrm>
        </p:spPr>
        <p:txBody>
          <a:bodyPr>
            <a:normAutofit/>
          </a:bodyPr>
          <a:lstStyle/>
          <a:p>
            <a:pPr algn="l"/>
            <a:r>
              <a:rPr lang="en-US" sz="3700"/>
              <a:t>What Do Lutherans Have to Offer?</a:t>
            </a:r>
            <a:br>
              <a:rPr lang="en-US" sz="3700"/>
            </a:br>
            <a:r>
              <a:rPr lang="en-US" sz="3700"/>
              <a:t>An Ecumenical Conversation at the 1700</a:t>
            </a:r>
            <a:r>
              <a:rPr lang="en-US" sz="3700" baseline="30000"/>
              <a:t>th</a:t>
            </a:r>
            <a:r>
              <a:rPr lang="en-US" sz="3700"/>
              <a:t> Anniversary of Nicaea </a:t>
            </a:r>
          </a:p>
        </p:txBody>
      </p:sp>
      <p:sp>
        <p:nvSpPr>
          <p:cNvPr id="3" name="Subtitle 2">
            <a:extLst>
              <a:ext uri="{FF2B5EF4-FFF2-40B4-BE49-F238E27FC236}">
                <a16:creationId xmlns:a16="http://schemas.microsoft.com/office/drawing/2014/main" id="{9995C3BF-4729-4730-094A-43D52E00D35A}"/>
              </a:ext>
            </a:extLst>
          </p:cNvPr>
          <p:cNvSpPr>
            <a:spLocks noGrp="1"/>
          </p:cNvSpPr>
          <p:nvPr>
            <p:ph type="subTitle" idx="1"/>
          </p:nvPr>
        </p:nvSpPr>
        <p:spPr>
          <a:xfrm>
            <a:off x="643467" y="4638783"/>
            <a:ext cx="4007449" cy="1343972"/>
          </a:xfrm>
        </p:spPr>
        <p:txBody>
          <a:bodyPr>
            <a:normAutofit/>
          </a:bodyPr>
          <a:lstStyle/>
          <a:p>
            <a:pPr algn="l"/>
            <a:r>
              <a:rPr lang="en-US"/>
              <a:t>Joel Elowsky</a:t>
            </a:r>
          </a:p>
          <a:p>
            <a:pPr algn="l"/>
            <a:r>
              <a:rPr lang="en-US"/>
              <a:t>Concordia Seminary</a:t>
            </a:r>
          </a:p>
          <a:p>
            <a:pPr algn="l"/>
            <a:r>
              <a:rPr lang="en-US"/>
              <a:t>St. Louis, MO</a:t>
            </a:r>
          </a:p>
        </p:txBody>
      </p:sp>
    </p:spTree>
    <p:extLst>
      <p:ext uri="{BB962C8B-B14F-4D97-AF65-F5344CB8AC3E}">
        <p14:creationId xmlns:p14="http://schemas.microsoft.com/office/powerpoint/2010/main" val="1306574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500"/>
                                  </p:stCondLst>
                                  <p:iterate>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7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43152-2C23-668D-AD8B-568751E3EBD6}"/>
              </a:ext>
            </a:extLst>
          </p:cNvPr>
          <p:cNvSpPr>
            <a:spLocks noGrp="1"/>
          </p:cNvSpPr>
          <p:nvPr>
            <p:ph type="title"/>
          </p:nvPr>
        </p:nvSpPr>
        <p:spPr/>
        <p:txBody>
          <a:bodyPr/>
          <a:lstStyle/>
          <a:p>
            <a:r>
              <a:rPr lang="en-US" dirty="0"/>
              <a:t>Arius’ Creed</a:t>
            </a:r>
          </a:p>
        </p:txBody>
      </p:sp>
      <p:sp>
        <p:nvSpPr>
          <p:cNvPr id="3" name="Content Placeholder 2">
            <a:extLst>
              <a:ext uri="{FF2B5EF4-FFF2-40B4-BE49-F238E27FC236}">
                <a16:creationId xmlns:a16="http://schemas.microsoft.com/office/drawing/2014/main" id="{1CF3F0A9-17EB-667A-DAB7-D063862744F2}"/>
              </a:ext>
            </a:extLst>
          </p:cNvPr>
          <p:cNvSpPr>
            <a:spLocks noGrp="1"/>
          </p:cNvSpPr>
          <p:nvPr>
            <p:ph idx="1"/>
          </p:nvPr>
        </p:nvSpPr>
        <p:spPr/>
        <p:txBody>
          <a:bodyPr>
            <a:normAutofit lnSpcReduction="10000"/>
          </a:bodyPr>
          <a:lstStyle/>
          <a:p>
            <a:r>
              <a:rPr lang="en-US" dirty="0"/>
              <a:t>But as the Monad and beginning of all things, God thus is before all things. Therefore, also he is before the Son. . . . For he is his beginning, as his God and the one who existed before him. But if the phrases ‘from him,’ and ‘from the womb’ and ‘I came from the father and I come’ are understood by some to mean he is part of [God] as </a:t>
            </a:r>
            <a:r>
              <a:rPr lang="en-US" dirty="0" err="1"/>
              <a:t>homoousios</a:t>
            </a:r>
            <a:r>
              <a:rPr lang="en-US" dirty="0"/>
              <a:t>, or as a projection, then the Father is composite and divided, and changeable, and a body, according to them, and as far as they are concerned, suffers what happens to bodies, as the incorporeal God </a:t>
            </a:r>
          </a:p>
          <a:p>
            <a:pPr marL="0" indent="0">
              <a:buNone/>
            </a:pPr>
            <a:r>
              <a:rPr lang="en-US" sz="1700" dirty="0"/>
              <a:t>(Athanasius, </a:t>
            </a:r>
            <a:r>
              <a:rPr lang="en-US" sz="1700" i="1" dirty="0"/>
              <a:t>De </a:t>
            </a:r>
            <a:r>
              <a:rPr lang="en-US" sz="1700" i="1" dirty="0" err="1"/>
              <a:t>Synodis</a:t>
            </a:r>
            <a:r>
              <a:rPr lang="en-US" sz="1700" i="1" dirty="0"/>
              <a:t> </a:t>
            </a:r>
            <a:r>
              <a:rPr lang="en-US" sz="1700" dirty="0"/>
              <a:t>16. Translation is mine, translated from the Greek text of Bright, </a:t>
            </a:r>
            <a:r>
              <a:rPr lang="en-US" sz="1700" i="1" dirty="0"/>
              <a:t>Historical Writings of St. Athanasius, </a:t>
            </a:r>
            <a:r>
              <a:rPr lang="en-US" sz="1700" dirty="0"/>
              <a:t>pp. 260-61 </a:t>
            </a:r>
            <a:r>
              <a:rPr lang="en-US" sz="1700" u="sng" dirty="0">
                <a:hlinkClick r:id="rId2"/>
              </a:rPr>
              <a:t>https://earlychurchtexts.com/main/athanasius/arius_to_alexander.shtml</a:t>
            </a:r>
            <a:r>
              <a:rPr lang="en-US" sz="1700" dirty="0"/>
              <a:t>; accessed 6/14/2024.</a:t>
            </a:r>
          </a:p>
        </p:txBody>
      </p:sp>
    </p:spTree>
    <p:extLst>
      <p:ext uri="{BB962C8B-B14F-4D97-AF65-F5344CB8AC3E}">
        <p14:creationId xmlns:p14="http://schemas.microsoft.com/office/powerpoint/2010/main" val="3751053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4BE8B-070B-EFEF-364E-5E4FC7D3025C}"/>
              </a:ext>
            </a:extLst>
          </p:cNvPr>
          <p:cNvSpPr>
            <a:spLocks noGrp="1"/>
          </p:cNvSpPr>
          <p:nvPr>
            <p:ph type="title"/>
          </p:nvPr>
        </p:nvSpPr>
        <p:spPr/>
        <p:txBody>
          <a:bodyPr/>
          <a:lstStyle/>
          <a:p>
            <a:r>
              <a:rPr lang="en-US" dirty="0"/>
              <a:t>Arius’ creed</a:t>
            </a:r>
          </a:p>
        </p:txBody>
      </p:sp>
      <p:sp>
        <p:nvSpPr>
          <p:cNvPr id="3" name="Content Placeholder 2">
            <a:extLst>
              <a:ext uri="{FF2B5EF4-FFF2-40B4-BE49-F238E27FC236}">
                <a16:creationId xmlns:a16="http://schemas.microsoft.com/office/drawing/2014/main" id="{AEFDD6F9-AC28-A364-4899-A9CDC0D0C15B}"/>
              </a:ext>
            </a:extLst>
          </p:cNvPr>
          <p:cNvSpPr>
            <a:spLocks noGrp="1"/>
          </p:cNvSpPr>
          <p:nvPr>
            <p:ph idx="1"/>
          </p:nvPr>
        </p:nvSpPr>
        <p:spPr/>
        <p:txBody>
          <a:bodyPr>
            <a:normAutofit fontScale="92500" lnSpcReduction="10000"/>
          </a:bodyPr>
          <a:lstStyle/>
          <a:p>
            <a:r>
              <a:rPr lang="en-US" dirty="0"/>
              <a:t>Arius equates begotten with being made. </a:t>
            </a:r>
          </a:p>
          <a:p>
            <a:r>
              <a:rPr lang="en-US" dirty="0"/>
              <a:t>Did you exist before your children?</a:t>
            </a:r>
          </a:p>
          <a:p>
            <a:r>
              <a:rPr lang="en-US" dirty="0"/>
              <a:t>Some of Arius’ Scripture passages</a:t>
            </a:r>
          </a:p>
          <a:p>
            <a:pPr lvl="1"/>
            <a:r>
              <a:rPr lang="en-US" dirty="0"/>
              <a:t>Proverbs 8:22</a:t>
            </a:r>
          </a:p>
          <a:p>
            <a:pPr lvl="1"/>
            <a:r>
              <a:rPr lang="en-US" dirty="0"/>
              <a:t>John 14:28</a:t>
            </a:r>
          </a:p>
          <a:p>
            <a:pPr lvl="1"/>
            <a:r>
              <a:rPr lang="en-US" dirty="0"/>
              <a:t>Psalm 2:7 (Acts 13:33; Heb 1:5)</a:t>
            </a:r>
          </a:p>
          <a:p>
            <a:pPr lvl="1"/>
            <a:r>
              <a:rPr lang="en-US" dirty="0"/>
              <a:t>Psalm 45:7</a:t>
            </a:r>
          </a:p>
          <a:p>
            <a:pPr lvl="1"/>
            <a:r>
              <a:rPr lang="en-US" dirty="0"/>
              <a:t>Philippians 2:6-11</a:t>
            </a:r>
          </a:p>
          <a:p>
            <a:r>
              <a:rPr lang="en-US" dirty="0"/>
              <a:t>The Son is created/begotten</a:t>
            </a:r>
          </a:p>
          <a:p>
            <a:r>
              <a:rPr lang="en-US" dirty="0"/>
              <a:t>Is less than the Father</a:t>
            </a:r>
          </a:p>
          <a:p>
            <a:r>
              <a:rPr lang="en-US" dirty="0"/>
              <a:t>Was rewarded for a job well done</a:t>
            </a:r>
          </a:p>
        </p:txBody>
      </p:sp>
      <p:pic>
        <p:nvPicPr>
          <p:cNvPr id="7" name="Picture 6" descr="A person in a religious robe&#10;&#10;AI-generated content may be incorrect.">
            <a:extLst>
              <a:ext uri="{FF2B5EF4-FFF2-40B4-BE49-F238E27FC236}">
                <a16:creationId xmlns:a16="http://schemas.microsoft.com/office/drawing/2014/main" id="{0D8D69D4-BB61-A11F-F7F3-0C5B4582A0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8782" y="2555817"/>
            <a:ext cx="5162418" cy="2890954"/>
          </a:xfrm>
          <a:prstGeom prst="rect">
            <a:avLst/>
          </a:prstGeom>
        </p:spPr>
      </p:pic>
    </p:spTree>
    <p:extLst>
      <p:ext uri="{BB962C8B-B14F-4D97-AF65-F5344CB8AC3E}">
        <p14:creationId xmlns:p14="http://schemas.microsoft.com/office/powerpoint/2010/main" val="4016023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4987A-0F15-B0F8-0AB7-F124BFD3FC58}"/>
              </a:ext>
            </a:extLst>
          </p:cNvPr>
          <p:cNvSpPr>
            <a:spLocks noGrp="1"/>
          </p:cNvSpPr>
          <p:nvPr>
            <p:ph type="title"/>
          </p:nvPr>
        </p:nvSpPr>
        <p:spPr/>
        <p:txBody>
          <a:bodyPr/>
          <a:lstStyle/>
          <a:p>
            <a:r>
              <a:rPr lang="en-US" dirty="0"/>
              <a:t>What is Arius’ problem?</a:t>
            </a:r>
          </a:p>
        </p:txBody>
      </p:sp>
      <p:sp>
        <p:nvSpPr>
          <p:cNvPr id="3" name="Content Placeholder 2">
            <a:extLst>
              <a:ext uri="{FF2B5EF4-FFF2-40B4-BE49-F238E27FC236}">
                <a16:creationId xmlns:a16="http://schemas.microsoft.com/office/drawing/2014/main" id="{D1309AA6-8335-61B4-7499-F3B2A9C626C6}"/>
              </a:ext>
            </a:extLst>
          </p:cNvPr>
          <p:cNvSpPr>
            <a:spLocks noGrp="1"/>
          </p:cNvSpPr>
          <p:nvPr>
            <p:ph idx="1"/>
          </p:nvPr>
        </p:nvSpPr>
        <p:spPr/>
        <p:txBody>
          <a:bodyPr/>
          <a:lstStyle/>
          <a:p>
            <a:r>
              <a:rPr lang="en-US" dirty="0"/>
              <a:t>Divine monergism</a:t>
            </a:r>
          </a:p>
          <a:p>
            <a:r>
              <a:rPr lang="en-US" dirty="0"/>
              <a:t>The will of the Father is what is responsible for all of creation as well as its redemption</a:t>
            </a:r>
          </a:p>
          <a:p>
            <a:r>
              <a:rPr lang="en-US" dirty="0"/>
              <a:t>Trying to counter Gnosticism and Modalism – the primary heresies of the third century</a:t>
            </a:r>
          </a:p>
          <a:p>
            <a:r>
              <a:rPr lang="en-US" dirty="0"/>
              <a:t>“</a:t>
            </a:r>
            <a:r>
              <a:rPr lang="en-US" dirty="0" err="1"/>
              <a:t>Homoousios</a:t>
            </a:r>
            <a:r>
              <a:rPr lang="en-US" dirty="0"/>
              <a:t>” has a checkered history</a:t>
            </a:r>
          </a:p>
          <a:p>
            <a:pPr lvl="1"/>
            <a:r>
              <a:rPr lang="en-US" dirty="0"/>
              <a:t>Gnosticism and the “Big Bang Theory”</a:t>
            </a:r>
          </a:p>
          <a:p>
            <a:pPr lvl="1"/>
            <a:r>
              <a:rPr lang="en-US" dirty="0"/>
              <a:t>Modalism and Paul of Samosata – God is one person </a:t>
            </a:r>
            <a:r>
              <a:rPr lang="en-US" i="1" dirty="0"/>
              <a:t>(</a:t>
            </a:r>
            <a:r>
              <a:rPr lang="en-US" i="1" dirty="0" err="1"/>
              <a:t>prosopa</a:t>
            </a:r>
            <a:r>
              <a:rPr lang="en-US" i="1" dirty="0"/>
              <a:t>)</a:t>
            </a:r>
          </a:p>
          <a:p>
            <a:endParaRPr lang="en-US" dirty="0"/>
          </a:p>
        </p:txBody>
      </p:sp>
    </p:spTree>
    <p:extLst>
      <p:ext uri="{BB962C8B-B14F-4D97-AF65-F5344CB8AC3E}">
        <p14:creationId xmlns:p14="http://schemas.microsoft.com/office/powerpoint/2010/main" val="1908439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C40018-A80E-F850-6530-9B93F98CCDF4}"/>
              </a:ext>
            </a:extLst>
          </p:cNvPr>
          <p:cNvSpPr>
            <a:spLocks noGrp="1"/>
          </p:cNvSpPr>
          <p:nvPr>
            <p:ph type="title"/>
          </p:nvPr>
        </p:nvSpPr>
        <p:spPr>
          <a:xfrm>
            <a:off x="5297762" y="329184"/>
            <a:ext cx="6251110" cy="1783080"/>
          </a:xfrm>
        </p:spPr>
        <p:txBody>
          <a:bodyPr anchor="b">
            <a:normAutofit/>
          </a:bodyPr>
          <a:lstStyle/>
          <a:p>
            <a:r>
              <a:rPr lang="en-US" sz="5400"/>
              <a:t>The Nicene answer</a:t>
            </a:r>
          </a:p>
        </p:txBody>
      </p:sp>
      <p:pic>
        <p:nvPicPr>
          <p:cNvPr id="5" name="Picture 4" descr="A mosaic of a person&#10;&#10;AI-generated content may be incorrect.">
            <a:extLst>
              <a:ext uri="{FF2B5EF4-FFF2-40B4-BE49-F238E27FC236}">
                <a16:creationId xmlns:a16="http://schemas.microsoft.com/office/drawing/2014/main" id="{0C017C5C-D1D1-4EA7-4FFA-C9679EE2CD3B}"/>
              </a:ext>
            </a:extLst>
          </p:cNvPr>
          <p:cNvPicPr>
            <a:picLocks noChangeAspect="1"/>
          </p:cNvPicPr>
          <p:nvPr/>
        </p:nvPicPr>
        <p:blipFill>
          <a:blip r:embed="rId2">
            <a:extLst>
              <a:ext uri="{28A0092B-C50C-407E-A947-70E740481C1C}">
                <a14:useLocalDpi xmlns:a14="http://schemas.microsoft.com/office/drawing/2010/main" val="0"/>
              </a:ext>
            </a:extLst>
          </a:blip>
          <a:srcRect l="16077" r="12059"/>
          <a:stretch>
            <a:fillRect/>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0C6B20C-FD75-337F-08C4-0F7329075185}"/>
              </a:ext>
            </a:extLst>
          </p:cNvPr>
          <p:cNvSpPr>
            <a:spLocks noGrp="1"/>
          </p:cNvSpPr>
          <p:nvPr>
            <p:ph idx="1"/>
          </p:nvPr>
        </p:nvSpPr>
        <p:spPr>
          <a:xfrm>
            <a:off x="5297762" y="2706624"/>
            <a:ext cx="6251110" cy="3483864"/>
          </a:xfrm>
        </p:spPr>
        <p:txBody>
          <a:bodyPr>
            <a:normAutofit/>
          </a:bodyPr>
          <a:lstStyle/>
          <a:p>
            <a:r>
              <a:rPr lang="en-US" sz="2200"/>
              <a:t>An expanded second article compared to the Apostles Creed</a:t>
            </a:r>
          </a:p>
          <a:p>
            <a:r>
              <a:rPr lang="en-US" sz="2200"/>
              <a:t>Centers on the Son’s relationship to the Father</a:t>
            </a:r>
          </a:p>
          <a:p>
            <a:pPr lvl="1"/>
            <a:r>
              <a:rPr lang="en-US" sz="2200"/>
              <a:t>Begotten</a:t>
            </a:r>
          </a:p>
          <a:p>
            <a:pPr lvl="1"/>
            <a:r>
              <a:rPr lang="en-US" sz="2200"/>
              <a:t>Homoousios</a:t>
            </a:r>
          </a:p>
          <a:p>
            <a:pPr lvl="1"/>
            <a:r>
              <a:rPr lang="en-US" sz="2200"/>
              <a:t>Them there’s fightin’ words</a:t>
            </a:r>
          </a:p>
        </p:txBody>
      </p:sp>
    </p:spTree>
    <p:extLst>
      <p:ext uri="{BB962C8B-B14F-4D97-AF65-F5344CB8AC3E}">
        <p14:creationId xmlns:p14="http://schemas.microsoft.com/office/powerpoint/2010/main" val="887232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36421-8D64-C985-1426-6F3F58726B51}"/>
              </a:ext>
            </a:extLst>
          </p:cNvPr>
          <p:cNvSpPr>
            <a:spLocks noGrp="1"/>
          </p:cNvSpPr>
          <p:nvPr>
            <p:ph type="title"/>
          </p:nvPr>
        </p:nvSpPr>
        <p:spPr/>
        <p:txBody>
          <a:bodyPr/>
          <a:lstStyle/>
          <a:p>
            <a:r>
              <a:rPr lang="en-US" dirty="0"/>
              <a:t>The Nicene answer</a:t>
            </a:r>
          </a:p>
        </p:txBody>
      </p:sp>
      <p:sp>
        <p:nvSpPr>
          <p:cNvPr id="3" name="Content Placeholder 2">
            <a:extLst>
              <a:ext uri="{FF2B5EF4-FFF2-40B4-BE49-F238E27FC236}">
                <a16:creationId xmlns:a16="http://schemas.microsoft.com/office/drawing/2014/main" id="{8DB1A692-930F-A66A-0930-EAE393AB5958}"/>
              </a:ext>
            </a:extLst>
          </p:cNvPr>
          <p:cNvSpPr>
            <a:spLocks noGrp="1"/>
          </p:cNvSpPr>
          <p:nvPr>
            <p:ph idx="1"/>
          </p:nvPr>
        </p:nvSpPr>
        <p:spPr/>
        <p:txBody>
          <a:bodyPr/>
          <a:lstStyle/>
          <a:p>
            <a:r>
              <a:rPr lang="en-US" dirty="0"/>
              <a:t>one Lord Jesus Christ, the Son of God, begotten (</a:t>
            </a:r>
            <a:r>
              <a:rPr lang="en-US" dirty="0" err="1"/>
              <a:t>γεννηθέντ</a:t>
            </a:r>
            <a:r>
              <a:rPr lang="en-US" dirty="0"/>
              <a:t>α) from the Father as only begotten (μονογενη), that is, from the essence of the Father (</a:t>
            </a:r>
            <a:r>
              <a:rPr lang="el-GR" dirty="0"/>
              <a:t>εκ της ουσιας του πατρος</a:t>
            </a:r>
            <a:r>
              <a:rPr lang="en-US" dirty="0"/>
              <a:t>), God from God, light from light, true God from true God, begotten not made (</a:t>
            </a:r>
            <a:r>
              <a:rPr lang="en-US" dirty="0" err="1"/>
              <a:t>γεννηθέντ</a:t>
            </a:r>
            <a:r>
              <a:rPr lang="en-US" dirty="0"/>
              <a:t>α οὐ ποιηθέντα), the same essence (ὁμοούσιον τῷ πατρί) with the Father, by whom all things came into being (εγένετο), both those in heaven and those on the earth.</a:t>
            </a:r>
          </a:p>
        </p:txBody>
      </p:sp>
    </p:spTree>
    <p:extLst>
      <p:ext uri="{BB962C8B-B14F-4D97-AF65-F5344CB8AC3E}">
        <p14:creationId xmlns:p14="http://schemas.microsoft.com/office/powerpoint/2010/main" val="2742263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68329-3746-4610-F22A-3A1CACA696A6}"/>
              </a:ext>
            </a:extLst>
          </p:cNvPr>
          <p:cNvSpPr>
            <a:spLocks noGrp="1"/>
          </p:cNvSpPr>
          <p:nvPr>
            <p:ph type="title"/>
          </p:nvPr>
        </p:nvSpPr>
        <p:spPr/>
        <p:txBody>
          <a:bodyPr/>
          <a:lstStyle/>
          <a:p>
            <a:r>
              <a:rPr lang="el-GR" dirty="0"/>
              <a:t>Τ</a:t>
            </a:r>
            <a:r>
              <a:rPr lang="en-US" dirty="0"/>
              <a:t>he Nicene anathemas</a:t>
            </a:r>
          </a:p>
        </p:txBody>
      </p:sp>
      <p:sp>
        <p:nvSpPr>
          <p:cNvPr id="3" name="Content Placeholder 2">
            <a:extLst>
              <a:ext uri="{FF2B5EF4-FFF2-40B4-BE49-F238E27FC236}">
                <a16:creationId xmlns:a16="http://schemas.microsoft.com/office/drawing/2014/main" id="{598BCDF4-05C7-5591-20C3-53968BB25972}"/>
              </a:ext>
            </a:extLst>
          </p:cNvPr>
          <p:cNvSpPr>
            <a:spLocks noGrp="1"/>
          </p:cNvSpPr>
          <p:nvPr>
            <p:ph idx="1"/>
          </p:nvPr>
        </p:nvSpPr>
        <p:spPr/>
        <p:txBody>
          <a:bodyPr/>
          <a:lstStyle/>
          <a:p>
            <a:r>
              <a:rPr lang="en-US" dirty="0"/>
              <a:t>“Those who say, “there was when he was not” or “before he was begotten (</a:t>
            </a:r>
            <a:r>
              <a:rPr lang="en-US" dirty="0" err="1"/>
              <a:t>γεννηθῇ</a:t>
            </a:r>
            <a:r>
              <a:rPr lang="en-US" dirty="0"/>
              <a:t>) he was not,” or “he came into being (</a:t>
            </a:r>
            <a:r>
              <a:rPr lang="en-US" dirty="0" err="1"/>
              <a:t>εγένετο</a:t>
            </a:r>
            <a:r>
              <a:rPr lang="en-US" dirty="0"/>
              <a:t>) from what was not,” or argue that the Son of God is from another hypostasis (ὑπ</a:t>
            </a:r>
            <a:r>
              <a:rPr lang="en-US" dirty="0" err="1"/>
              <a:t>οστάσεως</a:t>
            </a:r>
            <a:r>
              <a:rPr lang="en-US" dirty="0"/>
              <a:t>) or substance (</a:t>
            </a:r>
            <a:r>
              <a:rPr lang="en-US" dirty="0" err="1"/>
              <a:t>οὐσι</a:t>
            </a:r>
            <a:r>
              <a:rPr lang="en-US" dirty="0"/>
              <a:t>́ας/</a:t>
            </a:r>
            <a:r>
              <a:rPr lang="en-US" dirty="0" err="1"/>
              <a:t>ousia</a:t>
            </a:r>
            <a:r>
              <a:rPr lang="en-US" dirty="0"/>
              <a:t>), or that he is created (</a:t>
            </a:r>
            <a:r>
              <a:rPr lang="en-US" dirty="0" err="1"/>
              <a:t>κτιστὸν</a:t>
            </a:r>
            <a:r>
              <a:rPr lang="en-US" dirty="0"/>
              <a:t>) or changeable (</a:t>
            </a:r>
            <a:r>
              <a:rPr lang="en-US" dirty="0" err="1"/>
              <a:t>τρε</a:t>
            </a:r>
            <a:r>
              <a:rPr lang="en-US" dirty="0"/>
              <a:t>πτὸν) or alterable (ἀλλοιωτὸν), these the Catholic and Apostolic Church anathematizes.”</a:t>
            </a:r>
          </a:p>
        </p:txBody>
      </p:sp>
    </p:spTree>
    <p:extLst>
      <p:ext uri="{BB962C8B-B14F-4D97-AF65-F5344CB8AC3E}">
        <p14:creationId xmlns:p14="http://schemas.microsoft.com/office/powerpoint/2010/main" val="1105393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7455D-FA49-F5C1-7323-988C381E1B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853ABE-1BC3-EF2A-31EE-FB0CFB5E605C}"/>
              </a:ext>
            </a:extLst>
          </p:cNvPr>
          <p:cNvSpPr>
            <a:spLocks noGrp="1"/>
          </p:cNvSpPr>
          <p:nvPr>
            <p:ph type="title"/>
          </p:nvPr>
        </p:nvSpPr>
        <p:spPr/>
        <p:txBody>
          <a:bodyPr/>
          <a:lstStyle/>
          <a:p>
            <a:r>
              <a:rPr lang="en-US" dirty="0"/>
              <a:t>The Nicene answer</a:t>
            </a:r>
          </a:p>
        </p:txBody>
      </p:sp>
      <p:sp>
        <p:nvSpPr>
          <p:cNvPr id="3" name="Content Placeholder 2">
            <a:extLst>
              <a:ext uri="{FF2B5EF4-FFF2-40B4-BE49-F238E27FC236}">
                <a16:creationId xmlns:a16="http://schemas.microsoft.com/office/drawing/2014/main" id="{B249DC73-2814-6400-1601-1091CC43A4EE}"/>
              </a:ext>
            </a:extLst>
          </p:cNvPr>
          <p:cNvSpPr>
            <a:spLocks noGrp="1"/>
          </p:cNvSpPr>
          <p:nvPr>
            <p:ph idx="1"/>
          </p:nvPr>
        </p:nvSpPr>
        <p:spPr/>
        <p:txBody>
          <a:bodyPr/>
          <a:lstStyle/>
          <a:p>
            <a:r>
              <a:rPr lang="en-US" dirty="0"/>
              <a:t>one Lord Jesus Christ, the Son of God, begotten (</a:t>
            </a:r>
            <a:r>
              <a:rPr lang="en-US" dirty="0" err="1"/>
              <a:t>γεννηθέντ</a:t>
            </a:r>
            <a:r>
              <a:rPr lang="en-US" dirty="0"/>
              <a:t>α) from the Father as only begotten (μονογενη), that is, from the essence of the Father (</a:t>
            </a:r>
            <a:r>
              <a:rPr lang="el-GR" dirty="0"/>
              <a:t>εκ της ουσιας του πατρος</a:t>
            </a:r>
            <a:r>
              <a:rPr lang="en-US" dirty="0"/>
              <a:t>), God from God, light from light, true God from true God, begotten not made (</a:t>
            </a:r>
            <a:r>
              <a:rPr lang="en-US" dirty="0" err="1"/>
              <a:t>γεννηθέντ</a:t>
            </a:r>
            <a:r>
              <a:rPr lang="en-US" dirty="0"/>
              <a:t>α οὐ ποιηθέντα), the same essence (ὁμοούσιον τῷ πατρί) with the Father, by whom all things came into being (εγένετο), both those in heaven and those on the earth.</a:t>
            </a:r>
          </a:p>
        </p:txBody>
      </p:sp>
    </p:spTree>
    <p:extLst>
      <p:ext uri="{BB962C8B-B14F-4D97-AF65-F5344CB8AC3E}">
        <p14:creationId xmlns:p14="http://schemas.microsoft.com/office/powerpoint/2010/main" val="1662962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C36DA-37FF-0370-3023-287C6F6126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2A878D-C8E5-3AC6-0F46-48607CE3B327}"/>
              </a:ext>
            </a:extLst>
          </p:cNvPr>
          <p:cNvSpPr>
            <a:spLocks noGrp="1"/>
          </p:cNvSpPr>
          <p:nvPr>
            <p:ph type="title"/>
          </p:nvPr>
        </p:nvSpPr>
        <p:spPr/>
        <p:txBody>
          <a:bodyPr/>
          <a:lstStyle/>
          <a:p>
            <a:r>
              <a:rPr lang="el-GR" dirty="0"/>
              <a:t>Τ</a:t>
            </a:r>
            <a:r>
              <a:rPr lang="en-US" dirty="0"/>
              <a:t>he Nicene anathemas</a:t>
            </a:r>
          </a:p>
        </p:txBody>
      </p:sp>
      <p:sp>
        <p:nvSpPr>
          <p:cNvPr id="3" name="Content Placeholder 2">
            <a:extLst>
              <a:ext uri="{FF2B5EF4-FFF2-40B4-BE49-F238E27FC236}">
                <a16:creationId xmlns:a16="http://schemas.microsoft.com/office/drawing/2014/main" id="{3A0E620B-8125-EDD1-B1CA-9D618865825A}"/>
              </a:ext>
            </a:extLst>
          </p:cNvPr>
          <p:cNvSpPr>
            <a:spLocks noGrp="1"/>
          </p:cNvSpPr>
          <p:nvPr>
            <p:ph idx="1"/>
          </p:nvPr>
        </p:nvSpPr>
        <p:spPr/>
        <p:txBody>
          <a:bodyPr/>
          <a:lstStyle/>
          <a:p>
            <a:r>
              <a:rPr lang="en-US" dirty="0"/>
              <a:t>“Those who say, “there was when he was not” or “before he was begotten (</a:t>
            </a:r>
            <a:r>
              <a:rPr lang="en-US" dirty="0" err="1"/>
              <a:t>γεννηθῇ</a:t>
            </a:r>
            <a:r>
              <a:rPr lang="en-US" dirty="0"/>
              <a:t>) he was not,” or “he came into being (</a:t>
            </a:r>
            <a:r>
              <a:rPr lang="en-US" dirty="0" err="1"/>
              <a:t>εγένετο</a:t>
            </a:r>
            <a:r>
              <a:rPr lang="en-US" dirty="0"/>
              <a:t>) from what was not,” or argue that the Son of God is from another hypostasis (ὑπ</a:t>
            </a:r>
            <a:r>
              <a:rPr lang="en-US" dirty="0" err="1"/>
              <a:t>οστάσεως</a:t>
            </a:r>
            <a:r>
              <a:rPr lang="en-US" dirty="0"/>
              <a:t>) or substance (</a:t>
            </a:r>
            <a:r>
              <a:rPr lang="en-US" dirty="0" err="1"/>
              <a:t>οὐσι</a:t>
            </a:r>
            <a:r>
              <a:rPr lang="en-US" dirty="0"/>
              <a:t>́ας/</a:t>
            </a:r>
            <a:r>
              <a:rPr lang="en-US" dirty="0" err="1"/>
              <a:t>ousia</a:t>
            </a:r>
            <a:r>
              <a:rPr lang="en-US" dirty="0"/>
              <a:t>), or that he is created (</a:t>
            </a:r>
            <a:r>
              <a:rPr lang="en-US" dirty="0" err="1"/>
              <a:t>κτιστὸν</a:t>
            </a:r>
            <a:r>
              <a:rPr lang="en-US" dirty="0"/>
              <a:t>) or changeable (</a:t>
            </a:r>
            <a:r>
              <a:rPr lang="en-US" dirty="0" err="1"/>
              <a:t>τρε</a:t>
            </a:r>
            <a:r>
              <a:rPr lang="en-US" dirty="0"/>
              <a:t>πτὸν) or alterable (ἀλλοιωτὸν), these the Catholic and Apostolic Church anathematizes.”</a:t>
            </a:r>
          </a:p>
          <a:p>
            <a:r>
              <a:rPr lang="en-US" dirty="0"/>
              <a:t>Ultimate question: Who died for you?</a:t>
            </a:r>
          </a:p>
        </p:txBody>
      </p:sp>
    </p:spTree>
    <p:extLst>
      <p:ext uri="{BB962C8B-B14F-4D97-AF65-F5344CB8AC3E}">
        <p14:creationId xmlns:p14="http://schemas.microsoft.com/office/powerpoint/2010/main" val="28732591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ainting of a group of people&#10;&#10;AI-generated content may be incorrect.">
            <a:extLst>
              <a:ext uri="{FF2B5EF4-FFF2-40B4-BE49-F238E27FC236}">
                <a16:creationId xmlns:a16="http://schemas.microsoft.com/office/drawing/2014/main" id="{3D4D8596-62E5-9EEA-CB55-C4950DF74E96}"/>
              </a:ext>
            </a:extLst>
          </p:cNvPr>
          <p:cNvPicPr>
            <a:picLocks noChangeAspect="1"/>
          </p:cNvPicPr>
          <p:nvPr/>
        </p:nvPicPr>
        <p:blipFill>
          <a:blip r:embed="rId2">
            <a:alphaModFix amt="50000"/>
            <a:extLst>
              <a:ext uri="{28A0092B-C50C-407E-A947-70E740481C1C}">
                <a14:useLocalDpi xmlns:a14="http://schemas.microsoft.com/office/drawing/2010/main" val="0"/>
              </a:ext>
            </a:extLst>
          </a:blip>
          <a:srcRect l="15166" r="13722" b="-1"/>
          <a:stretch>
            <a:fill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EFBA2C52-495C-B14C-B13B-3F4A844D482F}"/>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a:solidFill>
                  <a:srgbClr val="FFFFFF"/>
                </a:solidFill>
              </a:rPr>
              <a:t>Luther and the Lutherans with </a:t>
            </a:r>
            <a:br>
              <a:rPr lang="en-US">
                <a:solidFill>
                  <a:srgbClr val="FFFFFF"/>
                </a:solidFill>
              </a:rPr>
            </a:br>
            <a:r>
              <a:rPr lang="en-US">
                <a:solidFill>
                  <a:srgbClr val="FFFFFF"/>
                </a:solidFill>
              </a:rPr>
              <a:t>Nicaea and Ecumenism</a:t>
            </a:r>
          </a:p>
        </p:txBody>
      </p:sp>
      <p:sp>
        <p:nvSpPr>
          <p:cNvPr id="3" name="Text Placeholder 2">
            <a:extLst>
              <a:ext uri="{FF2B5EF4-FFF2-40B4-BE49-F238E27FC236}">
                <a16:creationId xmlns:a16="http://schemas.microsoft.com/office/drawing/2014/main" id="{8D722C78-B3AF-FFE5-586A-29620144A322}"/>
              </a:ext>
            </a:extLst>
          </p:cNvPr>
          <p:cNvSpPr>
            <a:spLocks noGrp="1"/>
          </p:cNvSpPr>
          <p:nvPr>
            <p:ph type="body" idx="1"/>
          </p:nvPr>
        </p:nvSpPr>
        <p:spPr>
          <a:xfrm>
            <a:off x="1524000" y="4159404"/>
            <a:ext cx="9144000" cy="1098395"/>
          </a:xfrm>
        </p:spPr>
        <p:txBody>
          <a:bodyPr vert="horz" lIns="91440" tIns="45720" rIns="91440" bIns="45720" rtlCol="0">
            <a:normAutofit/>
          </a:bodyPr>
          <a:lstStyle/>
          <a:p>
            <a:pPr algn="ctr"/>
            <a:endParaRPr lang="en-US">
              <a:solidFill>
                <a:srgbClr val="FFFFFF"/>
              </a:solidFill>
            </a:endParaRPr>
          </a:p>
        </p:txBody>
      </p:sp>
      <p:pic>
        <p:nvPicPr>
          <p:cNvPr id="8" name="Picture 7" descr="A person in a black robe&#10;&#10;AI-generated content may be incorrect.">
            <a:extLst>
              <a:ext uri="{FF2B5EF4-FFF2-40B4-BE49-F238E27FC236}">
                <a16:creationId xmlns:a16="http://schemas.microsoft.com/office/drawing/2014/main" id="{D5415B8C-CC5F-EE5F-964C-35BFA3F74C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9700" y="4159404"/>
            <a:ext cx="1752600" cy="2600325"/>
          </a:xfrm>
          <a:prstGeom prst="rect">
            <a:avLst/>
          </a:prstGeom>
        </p:spPr>
      </p:pic>
    </p:spTree>
    <p:extLst>
      <p:ext uri="{BB962C8B-B14F-4D97-AF65-F5344CB8AC3E}">
        <p14:creationId xmlns:p14="http://schemas.microsoft.com/office/powerpoint/2010/main" val="3231438858"/>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1104D-ACDE-111A-282A-37D51DB8B5A7}"/>
              </a:ext>
            </a:extLst>
          </p:cNvPr>
          <p:cNvSpPr>
            <a:spLocks noGrp="1"/>
          </p:cNvSpPr>
          <p:nvPr>
            <p:ph type="title"/>
          </p:nvPr>
        </p:nvSpPr>
        <p:spPr/>
        <p:txBody>
          <a:bodyPr/>
          <a:lstStyle/>
          <a:p>
            <a:r>
              <a:rPr lang="en-US" dirty="0"/>
              <a:t>History of Luther and the Council/s</a:t>
            </a:r>
          </a:p>
        </p:txBody>
      </p:sp>
      <p:sp>
        <p:nvSpPr>
          <p:cNvPr id="3" name="Content Placeholder 2">
            <a:extLst>
              <a:ext uri="{FF2B5EF4-FFF2-40B4-BE49-F238E27FC236}">
                <a16:creationId xmlns:a16="http://schemas.microsoft.com/office/drawing/2014/main" id="{AE9E2009-1399-A4CD-E440-6FFC7ECFEC04}"/>
              </a:ext>
            </a:extLst>
          </p:cNvPr>
          <p:cNvSpPr>
            <a:spLocks noGrp="1"/>
          </p:cNvSpPr>
          <p:nvPr>
            <p:ph idx="1"/>
          </p:nvPr>
        </p:nvSpPr>
        <p:spPr/>
        <p:txBody>
          <a:bodyPr/>
          <a:lstStyle/>
          <a:p>
            <a:r>
              <a:rPr lang="en-US" dirty="0"/>
              <a:t>1519 - the Leipzig debate</a:t>
            </a:r>
          </a:p>
          <a:p>
            <a:r>
              <a:rPr lang="en-US" dirty="0"/>
              <a:t>1520 - </a:t>
            </a:r>
            <a:r>
              <a:rPr lang="en-US" i="1" dirty="0"/>
              <a:t>Open Letter to the Christian Nobility</a:t>
            </a:r>
          </a:p>
          <a:p>
            <a:r>
              <a:rPr lang="en-US" dirty="0"/>
              <a:t>1521 – Diet of Worms and Luther’s Excommunication</a:t>
            </a:r>
          </a:p>
          <a:p>
            <a:r>
              <a:rPr lang="en-US" dirty="0"/>
              <a:t>1530/31 – </a:t>
            </a:r>
            <a:r>
              <a:rPr lang="en-US" i="1" dirty="0"/>
              <a:t>Augsburg Confession </a:t>
            </a:r>
            <a:r>
              <a:rPr lang="en-US" dirty="0"/>
              <a:t>and </a:t>
            </a:r>
            <a:r>
              <a:rPr lang="en-US" i="1" dirty="0"/>
              <a:t>Apology</a:t>
            </a:r>
          </a:p>
          <a:p>
            <a:r>
              <a:rPr lang="en-US" dirty="0"/>
              <a:t>1536/37 – </a:t>
            </a:r>
            <a:r>
              <a:rPr lang="en-US" dirty="0" err="1"/>
              <a:t>Smalkaldic</a:t>
            </a:r>
            <a:r>
              <a:rPr lang="en-US" dirty="0"/>
              <a:t> League and </a:t>
            </a:r>
            <a:r>
              <a:rPr lang="en-US" i="1" dirty="0" err="1"/>
              <a:t>Smalkald</a:t>
            </a:r>
            <a:r>
              <a:rPr lang="en-US" i="1" dirty="0"/>
              <a:t> Articles</a:t>
            </a:r>
          </a:p>
          <a:p>
            <a:r>
              <a:rPr lang="en-US" dirty="0"/>
              <a:t>1539 – </a:t>
            </a:r>
            <a:r>
              <a:rPr lang="en-US" i="1" dirty="0"/>
              <a:t>On the Councils of the Church</a:t>
            </a:r>
          </a:p>
          <a:p>
            <a:r>
              <a:rPr lang="en-US" dirty="0"/>
              <a:t>Polemical atmosphere of 1520s and 30s motivated Luther to ask for a council</a:t>
            </a:r>
          </a:p>
          <a:p>
            <a:endParaRPr lang="en-US" dirty="0"/>
          </a:p>
        </p:txBody>
      </p:sp>
    </p:spTree>
    <p:extLst>
      <p:ext uri="{BB962C8B-B14F-4D97-AF65-F5344CB8AC3E}">
        <p14:creationId xmlns:p14="http://schemas.microsoft.com/office/powerpoint/2010/main" val="423462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D0A9BF-2312-9254-D537-FA055D4440F5}"/>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The Joelity is not Nicene</a:t>
            </a:r>
          </a:p>
        </p:txBody>
      </p:sp>
      <p:pic>
        <p:nvPicPr>
          <p:cNvPr id="4" name="Content Placeholder 3" descr="A group of men with different faces&#10;&#10;AI-generated content may be incorrect.">
            <a:extLst>
              <a:ext uri="{FF2B5EF4-FFF2-40B4-BE49-F238E27FC236}">
                <a16:creationId xmlns:a16="http://schemas.microsoft.com/office/drawing/2014/main" id="{F0666F6D-4EB2-C525-A321-186B5CC59818}"/>
              </a:ext>
            </a:extLst>
          </p:cNvPr>
          <p:cNvPicPr>
            <a:picLocks noGrp="1" noChangeAspect="1"/>
          </p:cNvPicPr>
          <p:nvPr>
            <p:ph idx="1"/>
          </p:nvPr>
        </p:nvPicPr>
        <p:blipFill>
          <a:blip r:embed="rId2"/>
          <a:stretch>
            <a:fillRect/>
          </a:stretch>
        </p:blipFill>
        <p:spPr>
          <a:xfrm>
            <a:off x="5383296" y="643466"/>
            <a:ext cx="5568739" cy="5568739"/>
          </a:xfrm>
          <a:prstGeom prst="rect">
            <a:avLst/>
          </a:prstGeom>
        </p:spPr>
      </p:pic>
    </p:spTree>
    <p:extLst>
      <p:ext uri="{BB962C8B-B14F-4D97-AF65-F5344CB8AC3E}">
        <p14:creationId xmlns:p14="http://schemas.microsoft.com/office/powerpoint/2010/main" val="19893058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49C7CB-DF8A-4089-5195-F3C2FCB358FA}"/>
              </a:ext>
            </a:extLst>
          </p:cNvPr>
          <p:cNvSpPr>
            <a:spLocks noGrp="1"/>
          </p:cNvSpPr>
          <p:nvPr>
            <p:ph type="title"/>
          </p:nvPr>
        </p:nvSpPr>
        <p:spPr>
          <a:xfrm>
            <a:off x="793662" y="386930"/>
            <a:ext cx="10066122" cy="1298448"/>
          </a:xfrm>
        </p:spPr>
        <p:txBody>
          <a:bodyPr anchor="b">
            <a:normAutofit/>
          </a:bodyPr>
          <a:lstStyle/>
          <a:p>
            <a:r>
              <a:rPr lang="en-US"/>
              <a:t>Quia and Quatenus Subscription to Nicaea</a:t>
            </a:r>
            <a:endParaRPr lang="en-US" dirty="0"/>
          </a:p>
        </p:txBody>
      </p:sp>
      <p:sp>
        <p:nvSpPr>
          <p:cNvPr id="17" name="Rectangle 16">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94F30BF-CB97-F60C-72CB-C459A1C3439A}"/>
              </a:ext>
            </a:extLst>
          </p:cNvPr>
          <p:cNvSpPr>
            <a:spLocks noGrp="1"/>
          </p:cNvSpPr>
          <p:nvPr>
            <p:ph idx="1"/>
          </p:nvPr>
        </p:nvSpPr>
        <p:spPr>
          <a:xfrm>
            <a:off x="793661" y="2599509"/>
            <a:ext cx="4530898" cy="3639450"/>
          </a:xfrm>
        </p:spPr>
        <p:txBody>
          <a:bodyPr anchor="ctr">
            <a:normAutofit/>
          </a:bodyPr>
          <a:lstStyle/>
          <a:p>
            <a:r>
              <a:rPr lang="en-US" sz="2000" dirty="0"/>
              <a:t>Lutherans have a quatenus subscription to the decisions of the council itself – “in so far as . . .”</a:t>
            </a:r>
          </a:p>
          <a:p>
            <a:r>
              <a:rPr lang="en-US" sz="2000" dirty="0"/>
              <a:t>Melitian Schism</a:t>
            </a:r>
          </a:p>
          <a:p>
            <a:r>
              <a:rPr lang="en-US" sz="2000" dirty="0"/>
              <a:t>Dating of Easter</a:t>
            </a:r>
          </a:p>
          <a:p>
            <a:r>
              <a:rPr lang="en-US" sz="2000" dirty="0"/>
              <a:t>Canons</a:t>
            </a:r>
          </a:p>
          <a:p>
            <a:r>
              <a:rPr lang="en-US" sz="2000" dirty="0"/>
              <a:t>Constantine is Luther’s champion//German Princes</a:t>
            </a:r>
          </a:p>
        </p:txBody>
      </p:sp>
      <p:pic>
        <p:nvPicPr>
          <p:cNvPr id="5" name="Picture 4" descr="A painting of a group of people&#10;&#10;AI-generated content may be incorrect.">
            <a:extLst>
              <a:ext uri="{FF2B5EF4-FFF2-40B4-BE49-F238E27FC236}">
                <a16:creationId xmlns:a16="http://schemas.microsoft.com/office/drawing/2014/main" id="{D97F9F81-F793-242C-8B54-43D884C4F6D2}"/>
              </a:ext>
            </a:extLst>
          </p:cNvPr>
          <p:cNvPicPr>
            <a:picLocks noChangeAspect="1"/>
          </p:cNvPicPr>
          <p:nvPr/>
        </p:nvPicPr>
        <p:blipFill>
          <a:blip r:embed="rId2">
            <a:extLst>
              <a:ext uri="{28A0092B-C50C-407E-A947-70E740481C1C}">
                <a14:useLocalDpi xmlns:a14="http://schemas.microsoft.com/office/drawing/2010/main" val="0"/>
              </a:ext>
            </a:extLst>
          </a:blip>
          <a:srcRect l="25333" r="19203" b="1"/>
          <a:stretch>
            <a:fillRect/>
          </a:stretch>
        </p:blipFill>
        <p:spPr>
          <a:xfrm>
            <a:off x="5911532" y="2484255"/>
            <a:ext cx="5150277" cy="3714244"/>
          </a:xfrm>
          <a:prstGeom prst="rect">
            <a:avLst/>
          </a:prstGeom>
        </p:spPr>
      </p:pic>
      <p:sp>
        <p:nvSpPr>
          <p:cNvPr id="16"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7264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B14973-ECE8-28E0-2BC9-E171476E67FE}"/>
              </a:ext>
            </a:extLst>
          </p:cNvPr>
          <p:cNvSpPr>
            <a:spLocks noGrp="1"/>
          </p:cNvSpPr>
          <p:nvPr>
            <p:ph type="title"/>
          </p:nvPr>
        </p:nvSpPr>
        <p:spPr>
          <a:xfrm>
            <a:off x="5297762" y="329184"/>
            <a:ext cx="6251110" cy="1783080"/>
          </a:xfrm>
        </p:spPr>
        <p:txBody>
          <a:bodyPr anchor="b">
            <a:normAutofit/>
          </a:bodyPr>
          <a:lstStyle/>
          <a:p>
            <a:r>
              <a:rPr lang="en-US" sz="5400"/>
              <a:t>Critiquing Councils is Nothing New</a:t>
            </a:r>
          </a:p>
        </p:txBody>
      </p:sp>
      <p:pic>
        <p:nvPicPr>
          <p:cNvPr id="5" name="Picture 4" descr="A painting of a person holding a book&#10;&#10;AI-generated content may be incorrect.">
            <a:extLst>
              <a:ext uri="{FF2B5EF4-FFF2-40B4-BE49-F238E27FC236}">
                <a16:creationId xmlns:a16="http://schemas.microsoft.com/office/drawing/2014/main" id="{6A79EBF4-BC3B-9261-D596-D374FEEDFF1C}"/>
              </a:ext>
            </a:extLst>
          </p:cNvPr>
          <p:cNvPicPr>
            <a:picLocks noChangeAspect="1"/>
          </p:cNvPicPr>
          <p:nvPr/>
        </p:nvPicPr>
        <p:blipFill>
          <a:blip r:embed="rId2">
            <a:extLst>
              <a:ext uri="{28A0092B-C50C-407E-A947-70E740481C1C}">
                <a14:useLocalDpi xmlns:a14="http://schemas.microsoft.com/office/drawing/2010/main" val="0"/>
              </a:ext>
            </a:extLst>
          </a:blip>
          <a:srcRect l="8228"/>
          <a:stretch>
            <a:fillRect/>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BEED461-FE1A-6CE9-2B05-2BD6C053FBFD}"/>
              </a:ext>
            </a:extLst>
          </p:cNvPr>
          <p:cNvSpPr>
            <a:spLocks noGrp="1"/>
          </p:cNvSpPr>
          <p:nvPr>
            <p:ph idx="1"/>
          </p:nvPr>
        </p:nvSpPr>
        <p:spPr>
          <a:xfrm>
            <a:off x="5297762" y="2706624"/>
            <a:ext cx="6251110" cy="3483864"/>
          </a:xfrm>
        </p:spPr>
        <p:txBody>
          <a:bodyPr>
            <a:normAutofit/>
          </a:bodyPr>
          <a:lstStyle/>
          <a:p>
            <a:r>
              <a:rPr lang="en-US" sz="2200"/>
              <a:t>Gregory of Nazianzus: “To tell the truth, I believe it advisable to flee all the councils of bishops; for I saw nothing good resulting from the councils, not even the abolition of evil, but rather sheer ambition and quarreling over precedence.”</a:t>
            </a:r>
            <a:r>
              <a:rPr lang="en-US" sz="2200">
                <a:effectLst/>
              </a:rPr>
              <a:t> </a:t>
            </a:r>
            <a:r>
              <a:rPr lang="en-US" sz="2200"/>
              <a:t>Gregory of Nazianzus, </a:t>
            </a:r>
            <a:r>
              <a:rPr lang="en-US" sz="2200" i="1"/>
              <a:t>Epistle </a:t>
            </a:r>
            <a:r>
              <a:rPr lang="en-US" sz="2200"/>
              <a:t>130, To Procopius; PG 37:225-26, quoted by Luther; LW 41:120.</a:t>
            </a:r>
          </a:p>
          <a:p>
            <a:endParaRPr lang="en-US" sz="2200"/>
          </a:p>
        </p:txBody>
      </p:sp>
    </p:spTree>
    <p:extLst>
      <p:ext uri="{BB962C8B-B14F-4D97-AF65-F5344CB8AC3E}">
        <p14:creationId xmlns:p14="http://schemas.microsoft.com/office/powerpoint/2010/main" val="2653990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59D52-20A3-CD3A-43EC-96D8464CC5B0}"/>
              </a:ext>
            </a:extLst>
          </p:cNvPr>
          <p:cNvSpPr>
            <a:spLocks noGrp="1"/>
          </p:cNvSpPr>
          <p:nvPr>
            <p:ph type="title"/>
          </p:nvPr>
        </p:nvSpPr>
        <p:spPr/>
        <p:txBody>
          <a:bodyPr/>
          <a:lstStyle/>
          <a:p>
            <a:r>
              <a:rPr lang="en-US" dirty="0"/>
              <a:t>Bishops Behaving Badly</a:t>
            </a:r>
          </a:p>
        </p:txBody>
      </p:sp>
      <p:sp>
        <p:nvSpPr>
          <p:cNvPr id="3" name="Content Placeholder 2">
            <a:extLst>
              <a:ext uri="{FF2B5EF4-FFF2-40B4-BE49-F238E27FC236}">
                <a16:creationId xmlns:a16="http://schemas.microsoft.com/office/drawing/2014/main" id="{F3A8F935-9BD3-63AF-2EDE-7E9B784DEC53}"/>
              </a:ext>
            </a:extLst>
          </p:cNvPr>
          <p:cNvSpPr>
            <a:spLocks noGrp="1"/>
          </p:cNvSpPr>
          <p:nvPr>
            <p:ph idx="1"/>
          </p:nvPr>
        </p:nvSpPr>
        <p:spPr/>
        <p:txBody>
          <a:bodyPr/>
          <a:lstStyle/>
          <a:p>
            <a:r>
              <a:rPr lang="en-US" dirty="0"/>
              <a:t>Luther: Gregory “speaks the truth when he says that the bishops are ambitious, haughty, quarrelsome, and vehement in the councils. You will find that corroborated in this council. By the same token, not all who teach correctly or uphold the true doctrine are necessarily holy. For Balaam also is a true prophet [Num. 24:16], and Judas is a true apostle [Matt. 10:4], and the Pharisees occupy the seat of moses and teach the truth [Matt. 23:2-3]. Thus we too must have something else and something more reliable for our faith than the councils. That ‘something else’ and ‘something more’ is Holy Scripture.”</a:t>
            </a:r>
            <a:r>
              <a:rPr lang="en-US" dirty="0">
                <a:effectLst/>
              </a:rPr>
              <a:t> </a:t>
            </a:r>
            <a:r>
              <a:rPr lang="en-US" dirty="0"/>
              <a:t>LW 41:120.</a:t>
            </a:r>
          </a:p>
          <a:p>
            <a:endParaRPr lang="en-US" dirty="0"/>
          </a:p>
        </p:txBody>
      </p:sp>
    </p:spTree>
    <p:extLst>
      <p:ext uri="{BB962C8B-B14F-4D97-AF65-F5344CB8AC3E}">
        <p14:creationId xmlns:p14="http://schemas.microsoft.com/office/powerpoint/2010/main" val="1855985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6313B-E4FB-D1C0-8DE7-6F7F202D8D54}"/>
              </a:ext>
            </a:extLst>
          </p:cNvPr>
          <p:cNvSpPr>
            <a:spLocks noGrp="1"/>
          </p:cNvSpPr>
          <p:nvPr>
            <p:ph type="title"/>
          </p:nvPr>
        </p:nvSpPr>
        <p:spPr/>
        <p:txBody>
          <a:bodyPr/>
          <a:lstStyle/>
          <a:p>
            <a:r>
              <a:rPr lang="en-US" i="1" dirty="0"/>
              <a:t>Quia</a:t>
            </a:r>
            <a:r>
              <a:rPr lang="en-US" dirty="0"/>
              <a:t> Subscription to Nicaea</a:t>
            </a:r>
          </a:p>
        </p:txBody>
      </p:sp>
      <p:sp>
        <p:nvSpPr>
          <p:cNvPr id="3" name="Content Placeholder 2">
            <a:extLst>
              <a:ext uri="{FF2B5EF4-FFF2-40B4-BE49-F238E27FC236}">
                <a16:creationId xmlns:a16="http://schemas.microsoft.com/office/drawing/2014/main" id="{E0996264-3D3C-C280-8E5E-1B342349EB75}"/>
              </a:ext>
            </a:extLst>
          </p:cNvPr>
          <p:cNvSpPr>
            <a:spLocks noGrp="1"/>
          </p:cNvSpPr>
          <p:nvPr>
            <p:ph idx="1"/>
          </p:nvPr>
        </p:nvSpPr>
        <p:spPr/>
        <p:txBody>
          <a:bodyPr/>
          <a:lstStyle/>
          <a:p>
            <a:r>
              <a:rPr lang="en-US" dirty="0"/>
              <a:t>A </a:t>
            </a:r>
            <a:r>
              <a:rPr lang="en-US" i="1" dirty="0" err="1"/>
              <a:t>quia</a:t>
            </a:r>
            <a:r>
              <a:rPr lang="en-US" i="1" dirty="0"/>
              <a:t> </a:t>
            </a:r>
            <a:r>
              <a:rPr lang="en-US" dirty="0"/>
              <a:t>subscription to the Creed – “</a:t>
            </a:r>
            <a:r>
              <a:rPr lang="en-US" i="1" dirty="0"/>
              <a:t>because . . . .”</a:t>
            </a:r>
          </a:p>
          <a:p>
            <a:r>
              <a:rPr lang="en-US" dirty="0"/>
              <a:t>Lutheran ordination vows: The Nicene Creed is neither optional, nor malleable as a confession of the Lutheran faith. It is part and parcel of who we are as Lutherans.</a:t>
            </a:r>
          </a:p>
          <a:p>
            <a:r>
              <a:rPr lang="en-US" dirty="0"/>
              <a:t>Sola Scriptura as </a:t>
            </a:r>
            <a:r>
              <a:rPr lang="en-US" i="1" dirty="0"/>
              <a:t>norma </a:t>
            </a:r>
            <a:r>
              <a:rPr lang="en-US" i="1" dirty="0" err="1"/>
              <a:t>normans</a:t>
            </a:r>
            <a:r>
              <a:rPr lang="en-US" dirty="0"/>
              <a:t> (the norm which norms – the rule that rules)</a:t>
            </a:r>
            <a:r>
              <a:rPr lang="en-US" i="1" dirty="0"/>
              <a:t> </a:t>
            </a:r>
          </a:p>
          <a:p>
            <a:r>
              <a:rPr lang="en-US" dirty="0"/>
              <a:t>Creed and Confessions as </a:t>
            </a:r>
            <a:r>
              <a:rPr lang="en-US" i="1" dirty="0"/>
              <a:t>norma </a:t>
            </a:r>
            <a:r>
              <a:rPr lang="en-US" i="1" dirty="0" err="1"/>
              <a:t>normata</a:t>
            </a:r>
            <a:r>
              <a:rPr lang="en-US" i="1" dirty="0"/>
              <a:t> </a:t>
            </a:r>
            <a:r>
              <a:rPr lang="en-US" dirty="0"/>
              <a:t>(the norm which is normed – the rule that is ruled</a:t>
            </a:r>
          </a:p>
        </p:txBody>
      </p:sp>
    </p:spTree>
    <p:extLst>
      <p:ext uri="{BB962C8B-B14F-4D97-AF65-F5344CB8AC3E}">
        <p14:creationId xmlns:p14="http://schemas.microsoft.com/office/powerpoint/2010/main" val="18870682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37940BB-FBC4-492E-BD92-3B7B914D0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AA694C-9CAC-DC2F-2197-DDACBAD1E9D6}"/>
              </a:ext>
            </a:extLst>
          </p:cNvPr>
          <p:cNvSpPr>
            <a:spLocks noGrp="1"/>
          </p:cNvSpPr>
          <p:nvPr>
            <p:ph type="title"/>
          </p:nvPr>
        </p:nvSpPr>
        <p:spPr>
          <a:xfrm>
            <a:off x="4853988" y="320041"/>
            <a:ext cx="6707084" cy="3892668"/>
          </a:xfrm>
        </p:spPr>
        <p:txBody>
          <a:bodyPr vert="horz" lIns="91440" tIns="45720" rIns="91440" bIns="45720" rtlCol="0" anchor="b">
            <a:normAutofit/>
          </a:bodyPr>
          <a:lstStyle/>
          <a:p>
            <a:r>
              <a:rPr lang="en-US" sz="6600" kern="1200">
                <a:solidFill>
                  <a:schemeClr val="tx1"/>
                </a:solidFill>
                <a:latin typeface="+mj-lt"/>
                <a:ea typeface="+mj-ea"/>
                <a:cs typeface="+mj-cs"/>
              </a:rPr>
              <a:t>The Smalkald Articles and Nicaea</a:t>
            </a:r>
          </a:p>
        </p:txBody>
      </p:sp>
      <p:sp>
        <p:nvSpPr>
          <p:cNvPr id="3" name="Text Placeholder 2">
            <a:extLst>
              <a:ext uri="{FF2B5EF4-FFF2-40B4-BE49-F238E27FC236}">
                <a16:creationId xmlns:a16="http://schemas.microsoft.com/office/drawing/2014/main" id="{DC2F71CA-8036-44D8-3C94-37E6C74D2D87}"/>
              </a:ext>
            </a:extLst>
          </p:cNvPr>
          <p:cNvSpPr>
            <a:spLocks noGrp="1"/>
          </p:cNvSpPr>
          <p:nvPr>
            <p:ph type="body" idx="1"/>
          </p:nvPr>
        </p:nvSpPr>
        <p:spPr>
          <a:xfrm>
            <a:off x="4853699" y="4631161"/>
            <a:ext cx="6707366" cy="1569486"/>
          </a:xfrm>
        </p:spPr>
        <p:txBody>
          <a:bodyPr vert="horz" lIns="91440" tIns="45720" rIns="91440" bIns="45720" rtlCol="0">
            <a:normAutofit/>
          </a:bodyPr>
          <a:lstStyle/>
          <a:p>
            <a:r>
              <a:rPr lang="en-US" kern="1200">
                <a:solidFill>
                  <a:schemeClr val="tx1"/>
                </a:solidFill>
                <a:latin typeface="+mn-lt"/>
                <a:ea typeface="+mn-ea"/>
                <a:cs typeface="+mn-cs"/>
              </a:rPr>
              <a:t>A Test Case in Ecumenism</a:t>
            </a:r>
          </a:p>
        </p:txBody>
      </p:sp>
      <p:pic>
        <p:nvPicPr>
          <p:cNvPr id="7" name="Picture 6" descr="A portrait of a person&#10;&#10;AI-generated content may be incorrect.">
            <a:extLst>
              <a:ext uri="{FF2B5EF4-FFF2-40B4-BE49-F238E27FC236}">
                <a16:creationId xmlns:a16="http://schemas.microsoft.com/office/drawing/2014/main" id="{244A78AD-9E27-222A-1BE1-7AA0D7F576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041" y="320040"/>
            <a:ext cx="3687365" cy="5899785"/>
          </a:xfrm>
          <a:prstGeom prst="rect">
            <a:avLst/>
          </a:prstGeom>
        </p:spPr>
      </p:pic>
      <p:sp>
        <p:nvSpPr>
          <p:cNvPr id="14"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3987"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06008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06644-09CB-0727-B830-97E1C08FE822}"/>
              </a:ext>
            </a:extLst>
          </p:cNvPr>
          <p:cNvSpPr>
            <a:spLocks noGrp="1"/>
          </p:cNvSpPr>
          <p:nvPr>
            <p:ph type="title"/>
          </p:nvPr>
        </p:nvSpPr>
        <p:spPr/>
        <p:txBody>
          <a:bodyPr/>
          <a:lstStyle/>
          <a:p>
            <a:r>
              <a:rPr lang="en-US" dirty="0"/>
              <a:t>Article 1 part 1</a:t>
            </a:r>
          </a:p>
        </p:txBody>
      </p:sp>
      <p:sp>
        <p:nvSpPr>
          <p:cNvPr id="3" name="Content Placeholder 2">
            <a:extLst>
              <a:ext uri="{FF2B5EF4-FFF2-40B4-BE49-F238E27FC236}">
                <a16:creationId xmlns:a16="http://schemas.microsoft.com/office/drawing/2014/main" id="{80836C61-3F9A-C9A3-8179-DA86806F2583}"/>
              </a:ext>
            </a:extLst>
          </p:cNvPr>
          <p:cNvSpPr>
            <a:spLocks noGrp="1"/>
          </p:cNvSpPr>
          <p:nvPr>
            <p:ph idx="1"/>
          </p:nvPr>
        </p:nvSpPr>
        <p:spPr/>
        <p:txBody>
          <a:bodyPr>
            <a:normAutofit lnSpcReduction="10000"/>
          </a:bodyPr>
          <a:lstStyle/>
          <a:p>
            <a:pPr marL="0" marR="0">
              <a:lnSpc>
                <a:spcPct val="115000"/>
              </a:lnSpc>
              <a:spcAft>
                <a:spcPts val="800"/>
              </a:spcAft>
              <a:buNone/>
            </a:pPr>
            <a:r>
              <a:rPr lang="en-US" sz="2800" i="1" kern="100" dirty="0">
                <a:effectLst/>
                <a:latin typeface="Times New Roman" panose="02020603050405020304" pitchFamily="18" charset="0"/>
                <a:ea typeface="Aptos" panose="020B0004020202020204" pitchFamily="34" charset="0"/>
              </a:rPr>
              <a:t>The First Part </a:t>
            </a:r>
            <a:r>
              <a:rPr lang="en-US" sz="2800" kern="100" dirty="0">
                <a:effectLst/>
                <a:latin typeface="Times New Roman" panose="02020603050405020304" pitchFamily="18" charset="0"/>
                <a:ea typeface="Aptos" panose="020B0004020202020204" pitchFamily="34" charset="0"/>
              </a:rPr>
              <a:t>of the Articles deals with the lofty articles of the divine Majesty, namely:</a:t>
            </a:r>
          </a:p>
          <a:p>
            <a:pPr marL="342900" marR="0" lvl="0" indent="-342900">
              <a:lnSpc>
                <a:spcPct val="115000"/>
              </a:lnSpc>
              <a:buFont typeface="+mj-lt"/>
              <a:buAutoNum type="arabicPeriod"/>
            </a:pPr>
            <a:r>
              <a:rPr lang="en-US" sz="2800" kern="100" dirty="0">
                <a:effectLst/>
                <a:latin typeface="Times New Roman" panose="02020603050405020304" pitchFamily="18" charset="0"/>
                <a:ea typeface="Aptos" panose="020B0004020202020204" pitchFamily="34" charset="0"/>
              </a:rPr>
              <a:t>That Father, son, and Holy Spirit, three distinct persons in one divine essence and nature, is on God, who created heaven and earth, etc. </a:t>
            </a:r>
          </a:p>
          <a:p>
            <a:pPr marL="342900" marR="0" lvl="0" indent="-342900">
              <a:lnSpc>
                <a:spcPct val="115000"/>
              </a:lnSpc>
              <a:buFont typeface="+mj-lt"/>
              <a:buAutoNum type="arabicPeriod"/>
            </a:pPr>
            <a:r>
              <a:rPr lang="en-US" sz="2800" kern="100" dirty="0">
                <a:effectLst/>
                <a:latin typeface="Times New Roman" panose="02020603050405020304" pitchFamily="18" charset="0"/>
                <a:ea typeface="Aptos" panose="020B0004020202020204" pitchFamily="34" charset="0"/>
              </a:rPr>
              <a:t>That the Father was begotten by no one, the Son was begotten by the Father, and the Holy Spirit proceeds from the Father and the Son.</a:t>
            </a:r>
          </a:p>
          <a:p>
            <a:pPr marL="342900" marR="0" lvl="0" indent="-342900">
              <a:lnSpc>
                <a:spcPct val="115000"/>
              </a:lnSpc>
              <a:buFont typeface="+mj-lt"/>
              <a:buAutoNum type="arabicPeriod"/>
            </a:pPr>
            <a:r>
              <a:rPr lang="en-US" sz="2800" kern="100" dirty="0">
                <a:effectLst/>
                <a:latin typeface="Times New Roman" panose="02020603050405020304" pitchFamily="18" charset="0"/>
                <a:ea typeface="Aptos" panose="020B0004020202020204" pitchFamily="34" charset="0"/>
              </a:rPr>
              <a:t>That neither the Father nor the Holy Spirit, but the Son, became a human being.</a:t>
            </a:r>
          </a:p>
          <a:p>
            <a:endParaRPr lang="en-US" dirty="0"/>
          </a:p>
        </p:txBody>
      </p:sp>
    </p:spTree>
    <p:extLst>
      <p:ext uri="{BB962C8B-B14F-4D97-AF65-F5344CB8AC3E}">
        <p14:creationId xmlns:p14="http://schemas.microsoft.com/office/powerpoint/2010/main" val="16489767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2C549-636D-9690-1519-4886546246AA}"/>
              </a:ext>
            </a:extLst>
          </p:cNvPr>
          <p:cNvSpPr>
            <a:spLocks noGrp="1"/>
          </p:cNvSpPr>
          <p:nvPr>
            <p:ph type="title"/>
          </p:nvPr>
        </p:nvSpPr>
        <p:spPr/>
        <p:txBody>
          <a:bodyPr/>
          <a:lstStyle/>
          <a:p>
            <a:r>
              <a:rPr lang="en-US" dirty="0" err="1"/>
              <a:t>Smalkald</a:t>
            </a:r>
            <a:r>
              <a:rPr lang="en-US" dirty="0"/>
              <a:t> Article 1.1 continued</a:t>
            </a:r>
          </a:p>
        </p:txBody>
      </p:sp>
      <p:sp>
        <p:nvSpPr>
          <p:cNvPr id="3" name="Content Placeholder 2">
            <a:extLst>
              <a:ext uri="{FF2B5EF4-FFF2-40B4-BE49-F238E27FC236}">
                <a16:creationId xmlns:a16="http://schemas.microsoft.com/office/drawing/2014/main" id="{9B4686B4-71C8-E64F-B6FD-DA622C0B6A9A}"/>
              </a:ext>
            </a:extLst>
          </p:cNvPr>
          <p:cNvSpPr>
            <a:spLocks noGrp="1"/>
          </p:cNvSpPr>
          <p:nvPr>
            <p:ph idx="1"/>
          </p:nvPr>
        </p:nvSpPr>
        <p:spPr/>
        <p:txBody>
          <a:bodyPr>
            <a:normAutofit fontScale="92500" lnSpcReduction="20000"/>
          </a:bodyPr>
          <a:lstStyle/>
          <a:p>
            <a:pPr marL="0" marR="0" lvl="0" indent="0">
              <a:lnSpc>
                <a:spcPct val="115000"/>
              </a:lnSpc>
              <a:spcAft>
                <a:spcPts val="800"/>
              </a:spcAft>
              <a:buNone/>
            </a:pPr>
            <a:r>
              <a:rPr lang="en-US" kern="100" dirty="0">
                <a:latin typeface="Times New Roman" panose="02020603050405020304" pitchFamily="18" charset="0"/>
                <a:ea typeface="Aptos" panose="020B0004020202020204" pitchFamily="34" charset="0"/>
              </a:rPr>
              <a:t>4. That the Son became a human being in this way: he was conceived by the Holy Spirit without male participation and was born of the pure, holy Virgin Mary [Lat. </a:t>
            </a:r>
            <a:r>
              <a:rPr lang="en-US" i="1" kern="100" dirty="0">
                <a:latin typeface="Times New Roman" panose="02020603050405020304" pitchFamily="18" charset="0"/>
                <a:ea typeface="Aptos" panose="020B0004020202020204" pitchFamily="34" charset="0"/>
              </a:rPr>
              <a:t>semper </a:t>
            </a:r>
            <a:r>
              <a:rPr lang="en-US" i="1" kern="100" dirty="0" err="1">
                <a:latin typeface="Times New Roman" panose="02020603050405020304" pitchFamily="18" charset="0"/>
                <a:ea typeface="Aptos" panose="020B0004020202020204" pitchFamily="34" charset="0"/>
              </a:rPr>
              <a:t>virgine</a:t>
            </a:r>
            <a:r>
              <a:rPr lang="en-US" kern="100" dirty="0">
                <a:latin typeface="Times New Roman" panose="02020603050405020304" pitchFamily="18" charset="0"/>
                <a:ea typeface="Aptos" panose="020B0004020202020204" pitchFamily="34" charset="0"/>
              </a:rPr>
              <a:t>]. After that, he suffered, died, was buried, descended into hell, rose from the dead, ascended into heaven, is seated at the right hand of God, in the future will come to judge the living and the dead, etc., as the Apostles’ and the Athanasian creeds and the common children’s catechism teach.</a:t>
            </a:r>
          </a:p>
          <a:p>
            <a:pPr>
              <a:lnSpc>
                <a:spcPct val="115000"/>
              </a:lnSpc>
              <a:spcAft>
                <a:spcPts val="800"/>
              </a:spcAft>
              <a:buNone/>
            </a:pPr>
            <a:r>
              <a:rPr lang="en-US" kern="100" dirty="0">
                <a:latin typeface="Times New Roman" panose="02020603050405020304" pitchFamily="18" charset="0"/>
                <a:ea typeface="Aptos" panose="020B0004020202020204" pitchFamily="34" charset="0"/>
              </a:rPr>
              <a:t>These articles are not matters of dispute or conflict, </a:t>
            </a:r>
            <a:r>
              <a:rPr lang="en-US" b="1" u="sng" kern="100" dirty="0">
                <a:latin typeface="Times New Roman" panose="02020603050405020304" pitchFamily="18" charset="0"/>
                <a:ea typeface="Aptos" panose="020B0004020202020204" pitchFamily="34" charset="0"/>
              </a:rPr>
              <a:t>for both sides confess them. </a:t>
            </a:r>
            <a:r>
              <a:rPr lang="en-US" kern="100" dirty="0">
                <a:latin typeface="Times New Roman" panose="02020603050405020304" pitchFamily="18" charset="0"/>
                <a:ea typeface="Aptos" panose="020B0004020202020204" pitchFamily="34" charset="0"/>
              </a:rPr>
              <a:t>Therefore, it is not necessary to deal with them at greater length now.</a:t>
            </a:r>
          </a:p>
          <a:p>
            <a:pPr marL="0" marR="0">
              <a:buNone/>
            </a:pPr>
            <a:r>
              <a:rPr lang="en-US" sz="1800" kern="100" dirty="0">
                <a:effectLst/>
                <a:latin typeface="Times New Roman" panose="02020603050405020304" pitchFamily="18" charset="0"/>
                <a:ea typeface="Aptos" panose="020B0004020202020204" pitchFamily="34" charset="0"/>
              </a:rPr>
              <a:t>Luther, </a:t>
            </a:r>
            <a:r>
              <a:rPr lang="en-US" sz="1800" i="1" kern="100" dirty="0" err="1">
                <a:effectLst/>
                <a:latin typeface="Times New Roman" panose="02020603050405020304" pitchFamily="18" charset="0"/>
                <a:ea typeface="Aptos" panose="020B0004020202020204" pitchFamily="34" charset="0"/>
              </a:rPr>
              <a:t>Smalkald</a:t>
            </a:r>
            <a:r>
              <a:rPr lang="en-US" sz="1800" i="1" kern="100" dirty="0">
                <a:effectLst/>
                <a:latin typeface="Times New Roman" panose="02020603050405020304" pitchFamily="18" charset="0"/>
                <a:ea typeface="Aptos" panose="020B0004020202020204" pitchFamily="34" charset="0"/>
              </a:rPr>
              <a:t> Articles </a:t>
            </a:r>
            <a:r>
              <a:rPr lang="en-US" sz="1800" kern="100" dirty="0">
                <a:effectLst/>
                <a:latin typeface="Times New Roman" panose="02020603050405020304" pitchFamily="18" charset="0"/>
                <a:ea typeface="Aptos" panose="020B0004020202020204" pitchFamily="34" charset="0"/>
              </a:rPr>
              <a:t>I; KW, 300; On Semper Virgine see BKS, 414. Emphasis mine.</a:t>
            </a:r>
          </a:p>
          <a:p>
            <a:endParaRPr lang="en-US" dirty="0"/>
          </a:p>
        </p:txBody>
      </p:sp>
    </p:spTree>
    <p:extLst>
      <p:ext uri="{BB962C8B-B14F-4D97-AF65-F5344CB8AC3E}">
        <p14:creationId xmlns:p14="http://schemas.microsoft.com/office/powerpoint/2010/main" val="2345470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A1A74A-4C45-8AAD-7E50-2978B10A64DB}"/>
              </a:ext>
            </a:extLst>
          </p:cNvPr>
          <p:cNvSpPr>
            <a:spLocks noGrp="1"/>
          </p:cNvSpPr>
          <p:nvPr>
            <p:ph type="title"/>
          </p:nvPr>
        </p:nvSpPr>
        <p:spPr>
          <a:xfrm>
            <a:off x="838200" y="557189"/>
            <a:ext cx="3374136" cy="5567891"/>
          </a:xfrm>
        </p:spPr>
        <p:txBody>
          <a:bodyPr>
            <a:normAutofit/>
          </a:bodyPr>
          <a:lstStyle/>
          <a:p>
            <a:r>
              <a:rPr lang="en-US" sz="5200"/>
              <a:t>A Footnote and an Edit </a:t>
            </a:r>
          </a:p>
        </p:txBody>
      </p:sp>
      <p:graphicFrame>
        <p:nvGraphicFramePr>
          <p:cNvPr id="5" name="Content Placeholder 2">
            <a:extLst>
              <a:ext uri="{FF2B5EF4-FFF2-40B4-BE49-F238E27FC236}">
                <a16:creationId xmlns:a16="http://schemas.microsoft.com/office/drawing/2014/main" id="{1C805112-A1B7-C1BD-682B-EBA8383A3C41}"/>
              </a:ext>
            </a:extLst>
          </p:cNvPr>
          <p:cNvGraphicFramePr>
            <a:graphicFrameLocks noGrp="1"/>
          </p:cNvGraphicFramePr>
          <p:nvPr>
            <p:ph idx="1"/>
            <p:extLst>
              <p:ext uri="{D42A27DB-BD31-4B8C-83A1-F6EECF244321}">
                <p14:modId xmlns:p14="http://schemas.microsoft.com/office/powerpoint/2010/main" val="4023006902"/>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40032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A324B-29A4-66B1-86BB-B28EF0745B22}"/>
              </a:ext>
            </a:extLst>
          </p:cNvPr>
          <p:cNvSpPr>
            <a:spLocks noGrp="1"/>
          </p:cNvSpPr>
          <p:nvPr>
            <p:ph type="title"/>
          </p:nvPr>
        </p:nvSpPr>
        <p:spPr/>
        <p:txBody>
          <a:bodyPr/>
          <a:lstStyle/>
          <a:p>
            <a:r>
              <a:rPr lang="en-US" dirty="0" err="1"/>
              <a:t>Smalkald</a:t>
            </a:r>
            <a:r>
              <a:rPr lang="en-US" dirty="0"/>
              <a:t> Article 1, part two</a:t>
            </a:r>
          </a:p>
        </p:txBody>
      </p:sp>
      <p:sp>
        <p:nvSpPr>
          <p:cNvPr id="3" name="Content Placeholder 2">
            <a:extLst>
              <a:ext uri="{FF2B5EF4-FFF2-40B4-BE49-F238E27FC236}">
                <a16:creationId xmlns:a16="http://schemas.microsoft.com/office/drawing/2014/main" id="{969E65F7-3134-7C47-CBAE-527DDB734FB4}"/>
              </a:ext>
            </a:extLst>
          </p:cNvPr>
          <p:cNvSpPr>
            <a:spLocks noGrp="1"/>
          </p:cNvSpPr>
          <p:nvPr>
            <p:ph idx="1"/>
          </p:nvPr>
        </p:nvSpPr>
        <p:spPr/>
        <p:txBody>
          <a:bodyPr>
            <a:normAutofit fontScale="92500" lnSpcReduction="10000"/>
          </a:bodyPr>
          <a:lstStyle/>
          <a:p>
            <a:r>
              <a:rPr lang="en-US" dirty="0"/>
              <a:t>That Jesus Christ, our God and Lord, “was handed over to death for our trespasses and was raised for our justification” [Rom 4:25]); and he alone is “the Lamb of God who takes away the sin of the world” (John 1:29). . . .</a:t>
            </a:r>
          </a:p>
          <a:p>
            <a:r>
              <a:rPr lang="en-US" dirty="0"/>
              <a:t>Christ’s work outlined in the Creed “may not be obtained or grasped otherwise with any work, law, or merit, it is clear and certain that this faith alone justifies us, as St. Paul says in Romans 3[28, 26]: “For we hold that a person is justified by faith apart from works prescribed by the law”; and also, “that God alone is righteous and justifies the one who has faith in Jesus. Nothing in this article can be conceded or given up, even if heaven and earth or whatever is transitory passed away.”</a:t>
            </a:r>
            <a:r>
              <a:rPr lang="en-US" dirty="0">
                <a:effectLst/>
              </a:rPr>
              <a:t> (</a:t>
            </a:r>
            <a:r>
              <a:rPr lang="en-US" dirty="0"/>
              <a:t>Luther, </a:t>
            </a:r>
            <a:r>
              <a:rPr lang="en-US" i="1" dirty="0" err="1"/>
              <a:t>Smalkald</a:t>
            </a:r>
            <a:r>
              <a:rPr lang="en-US" i="1" dirty="0"/>
              <a:t> Articles </a:t>
            </a:r>
            <a:r>
              <a:rPr lang="en-US" dirty="0"/>
              <a:t>I.II; KW, 300-1).</a:t>
            </a:r>
          </a:p>
        </p:txBody>
      </p:sp>
    </p:spTree>
    <p:extLst>
      <p:ext uri="{BB962C8B-B14F-4D97-AF65-F5344CB8AC3E}">
        <p14:creationId xmlns:p14="http://schemas.microsoft.com/office/powerpoint/2010/main" val="23660546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A954B-B783-35D0-D0AB-5A445D72D4C2}"/>
              </a:ext>
            </a:extLst>
          </p:cNvPr>
          <p:cNvSpPr>
            <a:spLocks noGrp="1"/>
          </p:cNvSpPr>
          <p:nvPr>
            <p:ph type="title"/>
          </p:nvPr>
        </p:nvSpPr>
        <p:spPr/>
        <p:txBody>
          <a:bodyPr/>
          <a:lstStyle/>
          <a:p>
            <a:r>
              <a:rPr lang="en-US" dirty="0"/>
              <a:t>What is God? – LC 1</a:t>
            </a:r>
            <a:r>
              <a:rPr lang="en-US" baseline="30000" dirty="0"/>
              <a:t>st</a:t>
            </a:r>
            <a:r>
              <a:rPr lang="en-US" dirty="0"/>
              <a:t> Commandment</a:t>
            </a:r>
          </a:p>
        </p:txBody>
      </p:sp>
      <p:sp>
        <p:nvSpPr>
          <p:cNvPr id="3" name="Content Placeholder 2">
            <a:extLst>
              <a:ext uri="{FF2B5EF4-FFF2-40B4-BE49-F238E27FC236}">
                <a16:creationId xmlns:a16="http://schemas.microsoft.com/office/drawing/2014/main" id="{638B6F2F-9556-FB5B-3B4D-090CC6999CC0}"/>
              </a:ext>
            </a:extLst>
          </p:cNvPr>
          <p:cNvSpPr>
            <a:spLocks noGrp="1"/>
          </p:cNvSpPr>
          <p:nvPr>
            <p:ph idx="1"/>
          </p:nvPr>
        </p:nvSpPr>
        <p:spPr/>
        <p:txBody>
          <a:bodyPr/>
          <a:lstStyle/>
          <a:p>
            <a:r>
              <a:rPr lang="en-US" dirty="0"/>
              <a:t>“You are to have no other gods.” “What does “to have a god’ mean, or what is God? Answer: A ‘god’ is the term for that to which we are to look for all good and in which we are to find refuge in all need. Therefore, to have a god is nothing else than to trust and believe in that one with your whole heart. As I have often said, it is the trust and faith of the heart alone that make both God and an idol. If your faith and trust are right, then your God is the true one. Conversely, where your trust is false and wrong, there you do not have the true God. For these two belong together, faith and God. Anything on which your heart relies and depends, I say, that is really your God.”</a:t>
            </a:r>
            <a:r>
              <a:rPr lang="en-US" dirty="0">
                <a:effectLst/>
              </a:rPr>
              <a:t> (</a:t>
            </a:r>
            <a:r>
              <a:rPr lang="en-US" dirty="0"/>
              <a:t>Luther, LC 1.1; KW 386)</a:t>
            </a:r>
          </a:p>
          <a:p>
            <a:endParaRPr lang="en-US" dirty="0"/>
          </a:p>
        </p:txBody>
      </p:sp>
    </p:spTree>
    <p:extLst>
      <p:ext uri="{BB962C8B-B14F-4D97-AF65-F5344CB8AC3E}">
        <p14:creationId xmlns:p14="http://schemas.microsoft.com/office/powerpoint/2010/main" val="1459425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FA9B1A-208F-5A69-C382-970EE82E5FF3}"/>
              </a:ext>
            </a:extLst>
          </p:cNvPr>
          <p:cNvSpPr>
            <a:spLocks noGrp="1"/>
          </p:cNvSpPr>
          <p:nvPr>
            <p:ph type="title"/>
          </p:nvPr>
        </p:nvSpPr>
        <p:spPr>
          <a:xfrm>
            <a:off x="5297762" y="329184"/>
            <a:ext cx="6251110" cy="1783080"/>
          </a:xfrm>
        </p:spPr>
        <p:txBody>
          <a:bodyPr anchor="b">
            <a:normAutofit/>
          </a:bodyPr>
          <a:lstStyle/>
          <a:p>
            <a:r>
              <a:rPr lang="en-US" sz="5400"/>
              <a:t>Outline of Paper</a:t>
            </a:r>
          </a:p>
        </p:txBody>
      </p:sp>
      <p:pic>
        <p:nvPicPr>
          <p:cNvPr id="21" name="Picture 20" descr="Close up of book pages">
            <a:extLst>
              <a:ext uri="{FF2B5EF4-FFF2-40B4-BE49-F238E27FC236}">
                <a16:creationId xmlns:a16="http://schemas.microsoft.com/office/drawing/2014/main" id="{277CE031-C269-78C8-5839-0940E116FA35}"/>
              </a:ext>
            </a:extLst>
          </p:cNvPr>
          <p:cNvPicPr>
            <a:picLocks noChangeAspect="1"/>
          </p:cNvPicPr>
          <p:nvPr/>
        </p:nvPicPr>
        <p:blipFill>
          <a:blip r:embed="rId2"/>
          <a:srcRect l="34824" r="14243"/>
          <a:stretch>
            <a:fillRect/>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446D937-F547-DD4B-7990-89948936D42E}"/>
              </a:ext>
            </a:extLst>
          </p:cNvPr>
          <p:cNvSpPr>
            <a:spLocks noGrp="1"/>
          </p:cNvSpPr>
          <p:nvPr>
            <p:ph idx="1"/>
          </p:nvPr>
        </p:nvSpPr>
        <p:spPr>
          <a:xfrm>
            <a:off x="5297762" y="2706624"/>
            <a:ext cx="6251110" cy="3483864"/>
          </a:xfrm>
        </p:spPr>
        <p:txBody>
          <a:bodyPr>
            <a:normAutofit/>
          </a:bodyPr>
          <a:lstStyle/>
          <a:p>
            <a:r>
              <a:rPr lang="en-US" sz="2200"/>
              <a:t>Part One: Nicaea, Arius, Begotten and Homoousios</a:t>
            </a:r>
          </a:p>
          <a:p>
            <a:r>
              <a:rPr lang="en-US" sz="2200"/>
              <a:t>Part Two: The Lutheran Reception of the Nicene Council and Its Creed, Then and Now</a:t>
            </a:r>
          </a:p>
        </p:txBody>
      </p:sp>
    </p:spTree>
    <p:extLst>
      <p:ext uri="{BB962C8B-B14F-4D97-AF65-F5344CB8AC3E}">
        <p14:creationId xmlns:p14="http://schemas.microsoft.com/office/powerpoint/2010/main" val="28010396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6E052F-265D-0A30-C41A-4622A73729B2}"/>
              </a:ext>
            </a:extLst>
          </p:cNvPr>
          <p:cNvSpPr>
            <a:spLocks noGrp="1"/>
          </p:cNvSpPr>
          <p:nvPr>
            <p:ph type="title"/>
          </p:nvPr>
        </p:nvSpPr>
        <p:spPr>
          <a:xfrm>
            <a:off x="841248" y="548640"/>
            <a:ext cx="3600860" cy="5431536"/>
          </a:xfrm>
        </p:spPr>
        <p:txBody>
          <a:bodyPr>
            <a:normAutofit/>
          </a:bodyPr>
          <a:lstStyle/>
          <a:p>
            <a:r>
              <a:rPr lang="en-US" sz="5400"/>
              <a:t>Faith</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2271BA0-4076-639E-A489-10D227F53F85}"/>
              </a:ext>
            </a:extLst>
          </p:cNvPr>
          <p:cNvSpPr>
            <a:spLocks noGrp="1"/>
          </p:cNvSpPr>
          <p:nvPr>
            <p:ph idx="1"/>
          </p:nvPr>
        </p:nvSpPr>
        <p:spPr>
          <a:xfrm>
            <a:off x="5126418" y="552091"/>
            <a:ext cx="6224335" cy="5431536"/>
          </a:xfrm>
        </p:spPr>
        <p:txBody>
          <a:bodyPr anchor="ctr">
            <a:normAutofit/>
          </a:bodyPr>
          <a:lstStyle/>
          <a:p>
            <a:r>
              <a:rPr lang="en-US" sz="2200"/>
              <a:t>Nicene Creed begins with “I believe” or “We believe”</a:t>
            </a:r>
          </a:p>
          <a:p>
            <a:r>
              <a:rPr lang="en-US" sz="2200"/>
              <a:t>“I believe” is </a:t>
            </a:r>
            <a:r>
              <a:rPr lang="en-US" sz="2200" i="1"/>
              <a:t>fides qua – </a:t>
            </a:r>
            <a:r>
              <a:rPr lang="en-US" sz="2200"/>
              <a:t>Luther’s emphasis on personal faith and trust</a:t>
            </a:r>
          </a:p>
          <a:p>
            <a:r>
              <a:rPr lang="en-US" sz="2200"/>
              <a:t>“We believe” is </a:t>
            </a:r>
            <a:r>
              <a:rPr lang="en-US" sz="2200" i="1"/>
              <a:t>fides quae – </a:t>
            </a:r>
            <a:r>
              <a:rPr lang="en-US" sz="2200"/>
              <a:t>the faith confessed – doctrinal content we have in common – something Luther also appreciated</a:t>
            </a:r>
          </a:p>
          <a:p>
            <a:r>
              <a:rPr lang="en-US" sz="2200"/>
              <a:t>The doctrine of the Creeds is the content of the Gospel and vice versa</a:t>
            </a:r>
          </a:p>
        </p:txBody>
      </p:sp>
    </p:spTree>
    <p:extLst>
      <p:ext uri="{BB962C8B-B14F-4D97-AF65-F5344CB8AC3E}">
        <p14:creationId xmlns:p14="http://schemas.microsoft.com/office/powerpoint/2010/main" val="4674631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22F10B-036C-2B39-D63C-9DF474F9DC07}"/>
              </a:ext>
            </a:extLst>
          </p:cNvPr>
          <p:cNvSpPr>
            <a:spLocks noGrp="1"/>
          </p:cNvSpPr>
          <p:nvPr>
            <p:ph type="title"/>
          </p:nvPr>
        </p:nvSpPr>
        <p:spPr>
          <a:xfrm>
            <a:off x="841248" y="548640"/>
            <a:ext cx="3600860" cy="5431536"/>
          </a:xfrm>
        </p:spPr>
        <p:txBody>
          <a:bodyPr>
            <a:normAutofit/>
          </a:bodyPr>
          <a:lstStyle/>
          <a:p>
            <a:r>
              <a:rPr lang="en-US" sz="5400"/>
              <a:t>Augsburg Confession Art. 1 and Art. 3</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3A9FBE4-B6A9-C92C-539F-CF2921CE45CE}"/>
              </a:ext>
            </a:extLst>
          </p:cNvPr>
          <p:cNvSpPr>
            <a:spLocks noGrp="1"/>
          </p:cNvSpPr>
          <p:nvPr>
            <p:ph idx="1"/>
          </p:nvPr>
        </p:nvSpPr>
        <p:spPr>
          <a:xfrm>
            <a:off x="5126418" y="552091"/>
            <a:ext cx="6224335" cy="5431536"/>
          </a:xfrm>
        </p:spPr>
        <p:txBody>
          <a:bodyPr anchor="ctr">
            <a:normAutofit/>
          </a:bodyPr>
          <a:lstStyle/>
          <a:p>
            <a:r>
              <a:rPr lang="en-US" sz="2200"/>
              <a:t>Article 1: “The churches among us teach with complete unanimity that the decree of the Council of Nicaea concerning the unity of the divine essence and  the three persons is true and is to be believed without any doubt.” . . .</a:t>
            </a:r>
          </a:p>
          <a:p>
            <a:r>
              <a:rPr lang="en-US" sz="2200"/>
              <a:t>Article 3: Christ’s atoning sacrifice was a “sacrifice not only for original sin but also for all other sins and to conciliate God’s wrath [Lat.].” (KW 37-38)</a:t>
            </a:r>
          </a:p>
          <a:p>
            <a:r>
              <a:rPr lang="en-US" sz="2200"/>
              <a:t> In his 1528 Great Confession, Luther condemns “both the new and old Pelagians who will not admit original sin to be sin, but make it an infirmity or defect.” (Luther, </a:t>
            </a:r>
            <a:r>
              <a:rPr lang="en-US" sz="2200" i="1"/>
              <a:t>Confession Concerning Christ’s Supper, </a:t>
            </a:r>
            <a:r>
              <a:rPr lang="en-US" sz="2200"/>
              <a:t>LW 37:363).</a:t>
            </a:r>
          </a:p>
          <a:p>
            <a:endParaRPr lang="en-US" sz="2200"/>
          </a:p>
          <a:p>
            <a:endParaRPr lang="en-US" sz="2200"/>
          </a:p>
        </p:txBody>
      </p:sp>
    </p:spTree>
    <p:extLst>
      <p:ext uri="{BB962C8B-B14F-4D97-AF65-F5344CB8AC3E}">
        <p14:creationId xmlns:p14="http://schemas.microsoft.com/office/powerpoint/2010/main" val="37741738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044AC4-0DC0-CE81-4329-F9BDBA4AB010}"/>
              </a:ext>
            </a:extLst>
          </p:cNvPr>
          <p:cNvSpPr>
            <a:spLocks noGrp="1"/>
          </p:cNvSpPr>
          <p:nvPr>
            <p:ph type="title"/>
          </p:nvPr>
        </p:nvSpPr>
        <p:spPr>
          <a:xfrm>
            <a:off x="838200" y="365125"/>
            <a:ext cx="10515600" cy="1325563"/>
          </a:xfrm>
        </p:spPr>
        <p:txBody>
          <a:bodyPr>
            <a:normAutofit/>
          </a:bodyPr>
          <a:lstStyle/>
          <a:p>
            <a:r>
              <a:rPr lang="en-US" sz="5400"/>
              <a:t>Conclusion - Ecumenism</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7B3A7C2-DD33-6706-4DD1-124CE9F3A2A6}"/>
              </a:ext>
            </a:extLst>
          </p:cNvPr>
          <p:cNvSpPr>
            <a:spLocks noGrp="1"/>
          </p:cNvSpPr>
          <p:nvPr>
            <p:ph idx="1"/>
          </p:nvPr>
        </p:nvSpPr>
        <p:spPr>
          <a:xfrm>
            <a:off x="838200" y="1929384"/>
            <a:ext cx="10515600" cy="4251960"/>
          </a:xfrm>
        </p:spPr>
        <p:txBody>
          <a:bodyPr>
            <a:normAutofit/>
          </a:bodyPr>
          <a:lstStyle/>
          <a:p>
            <a:r>
              <a:rPr lang="en-US" sz="2200" dirty="0"/>
              <a:t>Lutheran Church in the Western Tradition</a:t>
            </a:r>
          </a:p>
          <a:p>
            <a:r>
              <a:rPr lang="en-US" sz="2200" dirty="0"/>
              <a:t>The LC-MS Constitution under Article III: Objectives:</a:t>
            </a:r>
          </a:p>
          <a:p>
            <a:pPr marL="0" indent="0">
              <a:buNone/>
            </a:pPr>
            <a:r>
              <a:rPr lang="en-US" sz="2200" i="1" dirty="0"/>
              <a:t>The Synod, under Scripture and the Lutheran Confessions, shall— </a:t>
            </a:r>
          </a:p>
          <a:p>
            <a:pPr marL="514350" indent="-514350">
              <a:buAutoNum type="arabicPeriod"/>
            </a:pPr>
            <a:r>
              <a:rPr lang="en-US" sz="2200" i="1" dirty="0"/>
              <a:t>Conserve and promote the unity of the true faith (Eph. 4:3–6; 1 Cor. 1:10), work through its official structure toward fellowship with other Christian church bodies, and provide a united defense against schism, </a:t>
            </a:r>
            <a:r>
              <a:rPr lang="en-US" sz="2200" b="1" i="1" dirty="0"/>
              <a:t>sectarianism</a:t>
            </a:r>
            <a:r>
              <a:rPr lang="en-US" sz="2200" i="1" dirty="0"/>
              <a:t> (Rom. 16:17), and heresy.</a:t>
            </a:r>
          </a:p>
          <a:p>
            <a:pPr marL="0" indent="0">
              <a:buNone/>
            </a:pPr>
            <a:r>
              <a:rPr lang="en-US" sz="2200" dirty="0">
                <a:effectLst/>
              </a:rPr>
              <a:t> </a:t>
            </a:r>
            <a:r>
              <a:rPr lang="en-US" sz="2200" dirty="0"/>
              <a:t>Handbook: Constitution, Bylaws, Articles of Incorporation: The Lutheran Church-Missouri Synod, p. 11.</a:t>
            </a:r>
          </a:p>
        </p:txBody>
      </p:sp>
    </p:spTree>
    <p:extLst>
      <p:ext uri="{BB962C8B-B14F-4D97-AF65-F5344CB8AC3E}">
        <p14:creationId xmlns:p14="http://schemas.microsoft.com/office/powerpoint/2010/main" val="10964827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03DE39-6E7C-CC79-A43D-24BD3732DEEF}"/>
              </a:ext>
            </a:extLst>
          </p:cNvPr>
          <p:cNvSpPr>
            <a:spLocks noGrp="1"/>
          </p:cNvSpPr>
          <p:nvPr>
            <p:ph type="title"/>
          </p:nvPr>
        </p:nvSpPr>
        <p:spPr>
          <a:xfrm>
            <a:off x="630936" y="639520"/>
            <a:ext cx="3429000" cy="1719072"/>
          </a:xfrm>
        </p:spPr>
        <p:txBody>
          <a:bodyPr anchor="b">
            <a:normAutofit/>
          </a:bodyPr>
          <a:lstStyle/>
          <a:p>
            <a:r>
              <a:rPr lang="en-US" sz="5000"/>
              <a:t>Ecumenism</a:t>
            </a:r>
          </a:p>
        </p:txBody>
      </p:sp>
      <p:sp>
        <p:nvSpPr>
          <p:cNvPr id="14"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68F9C7B-F626-36AD-9B4F-294BA986CFC4}"/>
              </a:ext>
            </a:extLst>
          </p:cNvPr>
          <p:cNvSpPr>
            <a:spLocks noGrp="1"/>
          </p:cNvSpPr>
          <p:nvPr>
            <p:ph idx="1"/>
          </p:nvPr>
        </p:nvSpPr>
        <p:spPr>
          <a:xfrm>
            <a:off x="630936" y="2807208"/>
            <a:ext cx="3429000" cy="3410712"/>
          </a:xfrm>
        </p:spPr>
        <p:txBody>
          <a:bodyPr anchor="t">
            <a:normAutofit/>
          </a:bodyPr>
          <a:lstStyle/>
          <a:p>
            <a:r>
              <a:rPr lang="en-US" sz="2200" dirty="0"/>
              <a:t>We should be talking </a:t>
            </a:r>
            <a:r>
              <a:rPr lang="en-US" sz="2200" i="1" dirty="0"/>
              <a:t>more </a:t>
            </a:r>
            <a:r>
              <a:rPr lang="en-US" sz="2200" dirty="0"/>
              <a:t>with other churches, not </a:t>
            </a:r>
            <a:r>
              <a:rPr lang="en-US" sz="2200" i="1" dirty="0"/>
              <a:t>less.</a:t>
            </a:r>
          </a:p>
          <a:p>
            <a:r>
              <a:rPr lang="en-US" sz="2200" dirty="0"/>
              <a:t>NALC, AELC, WLS and ELCA and other Lutheran bodies may have different concerns.</a:t>
            </a:r>
          </a:p>
        </p:txBody>
      </p:sp>
      <p:pic>
        <p:nvPicPr>
          <p:cNvPr id="7" name="Picture 6" descr="A painting of a person and person&#10;&#10;AI-generated content may be incorrect.">
            <a:extLst>
              <a:ext uri="{FF2B5EF4-FFF2-40B4-BE49-F238E27FC236}">
                <a16:creationId xmlns:a16="http://schemas.microsoft.com/office/drawing/2014/main" id="{AEF37F1A-D99E-FCF5-D4AC-EC6D654AAD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4296" y="748732"/>
            <a:ext cx="6903720" cy="5360535"/>
          </a:xfrm>
          <a:prstGeom prst="rect">
            <a:avLst/>
          </a:prstGeom>
        </p:spPr>
      </p:pic>
    </p:spTree>
    <p:extLst>
      <p:ext uri="{BB962C8B-B14F-4D97-AF65-F5344CB8AC3E}">
        <p14:creationId xmlns:p14="http://schemas.microsoft.com/office/powerpoint/2010/main" val="11089628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7015B5-B557-2DA8-3D6A-4B662C2CC967}"/>
              </a:ext>
            </a:extLst>
          </p:cNvPr>
          <p:cNvSpPr>
            <a:spLocks noGrp="1"/>
          </p:cNvSpPr>
          <p:nvPr>
            <p:ph type="title"/>
          </p:nvPr>
        </p:nvSpPr>
        <p:spPr>
          <a:xfrm>
            <a:off x="761800" y="762001"/>
            <a:ext cx="5334197" cy="1708242"/>
          </a:xfrm>
        </p:spPr>
        <p:txBody>
          <a:bodyPr anchor="ctr">
            <a:normAutofit/>
          </a:bodyPr>
          <a:lstStyle/>
          <a:p>
            <a:r>
              <a:rPr lang="en-US" sz="4000"/>
              <a:t>Conclusion </a:t>
            </a:r>
          </a:p>
        </p:txBody>
      </p:sp>
      <p:sp>
        <p:nvSpPr>
          <p:cNvPr id="3" name="Content Placeholder 2">
            <a:extLst>
              <a:ext uri="{FF2B5EF4-FFF2-40B4-BE49-F238E27FC236}">
                <a16:creationId xmlns:a16="http://schemas.microsoft.com/office/drawing/2014/main" id="{179EEE71-6988-E8C9-302F-1EFF65B12EF9}"/>
              </a:ext>
            </a:extLst>
          </p:cNvPr>
          <p:cNvSpPr>
            <a:spLocks noGrp="1"/>
          </p:cNvSpPr>
          <p:nvPr>
            <p:ph idx="1"/>
          </p:nvPr>
        </p:nvSpPr>
        <p:spPr>
          <a:xfrm>
            <a:off x="761800" y="2470244"/>
            <a:ext cx="5794275" cy="3769835"/>
          </a:xfrm>
        </p:spPr>
        <p:txBody>
          <a:bodyPr anchor="ctr">
            <a:noAutofit/>
          </a:bodyPr>
          <a:lstStyle/>
          <a:p>
            <a:pPr marL="0" indent="0" algn="ctr">
              <a:buNone/>
            </a:pPr>
            <a:r>
              <a:rPr lang="en-US" dirty="0"/>
              <a:t>There once was the great Athanasius</a:t>
            </a:r>
          </a:p>
          <a:p>
            <a:pPr marL="0" indent="0" algn="ctr">
              <a:buNone/>
            </a:pPr>
            <a:r>
              <a:rPr lang="en-US" dirty="0"/>
              <a:t>What he said was truly bodacious:</a:t>
            </a:r>
          </a:p>
          <a:p>
            <a:pPr marL="0" indent="0" algn="ctr">
              <a:buNone/>
            </a:pPr>
            <a:r>
              <a:rPr lang="en-US" dirty="0"/>
              <a:t>Father and Son</a:t>
            </a:r>
          </a:p>
          <a:p>
            <a:pPr marL="0" indent="0" algn="ctr">
              <a:buNone/>
            </a:pPr>
            <a:r>
              <a:rPr lang="en-US" dirty="0"/>
              <a:t>Are equal as one</a:t>
            </a:r>
          </a:p>
          <a:p>
            <a:pPr marL="0" indent="0" algn="ctr">
              <a:buNone/>
            </a:pPr>
            <a:r>
              <a:rPr lang="en-US" dirty="0"/>
              <a:t>For your faith, that is quite advantageous</a:t>
            </a:r>
          </a:p>
          <a:p>
            <a:pPr marL="0" indent="0" algn="ctr">
              <a:buNone/>
            </a:pPr>
            <a:r>
              <a:rPr lang="en-US" dirty="0"/>
              <a:t>And I hope this truth is contagious</a:t>
            </a:r>
          </a:p>
        </p:txBody>
      </p:sp>
      <p:pic>
        <p:nvPicPr>
          <p:cNvPr id="5" name="Picture 4" descr="A painting of a person">
            <a:extLst>
              <a:ext uri="{FF2B5EF4-FFF2-40B4-BE49-F238E27FC236}">
                <a16:creationId xmlns:a16="http://schemas.microsoft.com/office/drawing/2014/main" id="{5DF237D8-6771-4AD1-1FE7-2E5359C1DEA5}"/>
              </a:ext>
            </a:extLst>
          </p:cNvPr>
          <p:cNvPicPr>
            <a:picLocks noChangeAspect="1"/>
          </p:cNvPicPr>
          <p:nvPr/>
        </p:nvPicPr>
        <p:blipFill>
          <a:blip r:embed="rId2">
            <a:extLst>
              <a:ext uri="{28A0092B-C50C-407E-A947-70E740481C1C}">
                <a14:useLocalDpi xmlns:a14="http://schemas.microsoft.com/office/drawing/2010/main" val="0"/>
              </a:ext>
            </a:extLst>
          </a:blip>
          <a:srcRect r="-1" b="10482"/>
          <a:stretch>
            <a:fillRect/>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249659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1F12B-18C2-0087-3C75-A9EF75F20C04}"/>
              </a:ext>
            </a:extLst>
          </p:cNvPr>
          <p:cNvSpPr>
            <a:spLocks noGrp="1"/>
          </p:cNvSpPr>
          <p:nvPr>
            <p:ph type="title"/>
          </p:nvPr>
        </p:nvSpPr>
        <p:spPr/>
        <p:txBody>
          <a:bodyPr/>
          <a:lstStyle/>
          <a:p>
            <a:r>
              <a:rPr lang="en-US" dirty="0"/>
              <a:t>Further resources for study of the creed</a:t>
            </a:r>
          </a:p>
        </p:txBody>
      </p:sp>
      <p:sp>
        <p:nvSpPr>
          <p:cNvPr id="3" name="Content Placeholder 2">
            <a:extLst>
              <a:ext uri="{FF2B5EF4-FFF2-40B4-BE49-F238E27FC236}">
                <a16:creationId xmlns:a16="http://schemas.microsoft.com/office/drawing/2014/main" id="{6F475092-CCDD-2754-70A7-DFCDEABEF8E4}"/>
              </a:ext>
            </a:extLst>
          </p:cNvPr>
          <p:cNvSpPr>
            <a:spLocks noGrp="1"/>
          </p:cNvSpPr>
          <p:nvPr>
            <p:ph idx="1"/>
          </p:nvPr>
        </p:nvSpPr>
        <p:spPr/>
        <p:txBody>
          <a:bodyPr/>
          <a:lstStyle/>
          <a:p>
            <a:r>
              <a:rPr lang="en-US" dirty="0"/>
              <a:t>We Believe booklets – (</a:t>
            </a:r>
            <a:r>
              <a:rPr lang="en-US" dirty="0" err="1"/>
              <a:t>ICCSPress</a:t>
            </a:r>
            <a:r>
              <a:rPr lang="en-US" dirty="0"/>
              <a:t>, 2025) [ICCSPress.com]</a:t>
            </a:r>
          </a:p>
          <a:p>
            <a:r>
              <a:rPr lang="en-US" i="1" dirty="0"/>
              <a:t>Ancient Christian Doctrine Series</a:t>
            </a:r>
            <a:r>
              <a:rPr lang="en-US" dirty="0"/>
              <a:t>, 5 Volumes. Downers Grove, IL: IVP, 2009. – a patristic commentary on the Nicene Creed.</a:t>
            </a:r>
          </a:p>
          <a:p>
            <a:r>
              <a:rPr lang="en-US" i="1" dirty="0"/>
              <a:t>Worshiped and Glorified: A Study of the Nicene Creed</a:t>
            </a:r>
          </a:p>
          <a:p>
            <a:pPr marL="0" indent="0">
              <a:buNone/>
            </a:pPr>
            <a:r>
              <a:rPr lang="en-US" dirty="0"/>
              <a:t>by Timothy J. Winterstein (CPH, 2025)</a:t>
            </a:r>
          </a:p>
          <a:p>
            <a:r>
              <a:rPr lang="en-US" dirty="0"/>
              <a:t>Jared Ortiz and Daniel Keating, </a:t>
            </a:r>
            <a:r>
              <a:rPr lang="en-US" i="1" dirty="0"/>
              <a:t>The Nicene Creed: A Scriptural, Historical and Theological Commentary </a:t>
            </a:r>
            <a:r>
              <a:rPr lang="en-US" dirty="0"/>
              <a:t>(Baker, 2024).</a:t>
            </a:r>
          </a:p>
          <a:p>
            <a:r>
              <a:rPr lang="en-US" dirty="0"/>
              <a:t>Rowan Williams, </a:t>
            </a:r>
            <a:r>
              <a:rPr lang="en-US" i="1" dirty="0"/>
              <a:t>Arius </a:t>
            </a:r>
            <a:r>
              <a:rPr lang="en-US" dirty="0"/>
              <a:t>(Eerdmans, 2002).</a:t>
            </a:r>
          </a:p>
          <a:p>
            <a:pPr marL="0" indent="0">
              <a:buNone/>
            </a:pPr>
            <a:endParaRPr lang="en-US" dirty="0"/>
          </a:p>
        </p:txBody>
      </p:sp>
    </p:spTree>
    <p:extLst>
      <p:ext uri="{BB962C8B-B14F-4D97-AF65-F5344CB8AC3E}">
        <p14:creationId xmlns:p14="http://schemas.microsoft.com/office/powerpoint/2010/main" val="4175310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B570E-3D22-4F65-1CD5-5AB1ADA950C7}"/>
              </a:ext>
            </a:extLst>
          </p:cNvPr>
          <p:cNvSpPr>
            <a:spLocks noGrp="1"/>
          </p:cNvSpPr>
          <p:nvPr>
            <p:ph type="title"/>
          </p:nvPr>
        </p:nvSpPr>
        <p:spPr/>
        <p:txBody>
          <a:bodyPr/>
          <a:lstStyle/>
          <a:p>
            <a:r>
              <a:rPr lang="en-US" dirty="0"/>
              <a:t>A Different Take on Arius’ </a:t>
            </a:r>
            <a:r>
              <a:rPr lang="en-US" i="1" dirty="0"/>
              <a:t>Thalia </a:t>
            </a:r>
            <a:endParaRPr lang="en-US" dirty="0"/>
          </a:p>
        </p:txBody>
      </p:sp>
      <p:sp>
        <p:nvSpPr>
          <p:cNvPr id="3" name="Content Placeholder 2">
            <a:extLst>
              <a:ext uri="{FF2B5EF4-FFF2-40B4-BE49-F238E27FC236}">
                <a16:creationId xmlns:a16="http://schemas.microsoft.com/office/drawing/2014/main" id="{9137E252-16EA-DE24-C2C0-CED7459D73DE}"/>
              </a:ext>
            </a:extLst>
          </p:cNvPr>
          <p:cNvSpPr>
            <a:spLocks noGrp="1"/>
          </p:cNvSpPr>
          <p:nvPr>
            <p:ph idx="1"/>
          </p:nvPr>
        </p:nvSpPr>
        <p:spPr/>
        <p:txBody>
          <a:bodyPr/>
          <a:lstStyle/>
          <a:p>
            <a:pPr marL="0" indent="0" algn="ctr">
              <a:buNone/>
            </a:pPr>
            <a:r>
              <a:rPr lang="en-US" dirty="0"/>
              <a:t>There once was a man named Arius</a:t>
            </a:r>
          </a:p>
          <a:p>
            <a:pPr marL="0" indent="0" algn="ctr">
              <a:buNone/>
            </a:pPr>
            <a:r>
              <a:rPr lang="en-US" dirty="0"/>
              <a:t>What he said was truly nefarious</a:t>
            </a:r>
          </a:p>
          <a:p>
            <a:pPr marL="0" indent="0" algn="ctr">
              <a:buNone/>
            </a:pPr>
            <a:r>
              <a:rPr lang="en-US" dirty="0"/>
              <a:t>He said God is One</a:t>
            </a:r>
          </a:p>
          <a:p>
            <a:pPr marL="0" indent="0" algn="ctr">
              <a:buNone/>
            </a:pPr>
            <a:r>
              <a:rPr lang="en-US" dirty="0"/>
              <a:t>But excluded His Son</a:t>
            </a:r>
          </a:p>
          <a:p>
            <a:pPr marL="0" indent="0" algn="ctr">
              <a:buNone/>
            </a:pPr>
            <a:r>
              <a:rPr lang="en-US" dirty="0"/>
              <a:t>Which is really quite precarious</a:t>
            </a:r>
          </a:p>
          <a:p>
            <a:pPr marL="0" indent="0" algn="ctr">
              <a:buNone/>
            </a:pPr>
            <a:r>
              <a:rPr lang="en-US" dirty="0"/>
              <a:t>So Nicaea judged him deleterious</a:t>
            </a:r>
          </a:p>
        </p:txBody>
      </p:sp>
      <p:pic>
        <p:nvPicPr>
          <p:cNvPr id="7" name="Picture 6" descr="A painting of a person holding a box&#10;&#10;AI-generated content may be incorrect.">
            <a:extLst>
              <a:ext uri="{FF2B5EF4-FFF2-40B4-BE49-F238E27FC236}">
                <a16:creationId xmlns:a16="http://schemas.microsoft.com/office/drawing/2014/main" id="{5917F843-8239-9C61-078E-C4BB73E334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5375" y="4949825"/>
            <a:ext cx="2381250" cy="1543050"/>
          </a:xfrm>
          <a:prstGeom prst="rect">
            <a:avLst/>
          </a:prstGeom>
        </p:spPr>
      </p:pic>
    </p:spTree>
    <p:extLst>
      <p:ext uri="{BB962C8B-B14F-4D97-AF65-F5344CB8AC3E}">
        <p14:creationId xmlns:p14="http://schemas.microsoft.com/office/powerpoint/2010/main" val="307999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689D21-72FA-C91F-FB94-CFD51F659444}"/>
              </a:ext>
            </a:extLst>
          </p:cNvPr>
          <p:cNvSpPr>
            <a:spLocks noGrp="1"/>
          </p:cNvSpPr>
          <p:nvPr>
            <p:ph type="title"/>
          </p:nvPr>
        </p:nvSpPr>
        <p:spPr>
          <a:xfrm>
            <a:off x="630936" y="640080"/>
            <a:ext cx="4818888" cy="1481328"/>
          </a:xfrm>
        </p:spPr>
        <p:txBody>
          <a:bodyPr anchor="b">
            <a:normAutofit/>
          </a:bodyPr>
          <a:lstStyle/>
          <a:p>
            <a:r>
              <a:rPr lang="en-US" sz="4600"/>
              <a:t>The Church’s Response to Arius</a:t>
            </a:r>
          </a:p>
        </p:txBody>
      </p:sp>
      <p:sp>
        <p:nvSpPr>
          <p:cNvPr id="1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DDCCB3C-D4AE-DAF5-85CC-8315568B5636}"/>
              </a:ext>
            </a:extLst>
          </p:cNvPr>
          <p:cNvSpPr>
            <a:spLocks noGrp="1"/>
          </p:cNvSpPr>
          <p:nvPr>
            <p:ph idx="1"/>
          </p:nvPr>
        </p:nvSpPr>
        <p:spPr>
          <a:xfrm>
            <a:off x="630936" y="2660904"/>
            <a:ext cx="4818888" cy="3547872"/>
          </a:xfrm>
        </p:spPr>
        <p:txBody>
          <a:bodyPr anchor="t">
            <a:normAutofit/>
          </a:bodyPr>
          <a:lstStyle/>
          <a:p>
            <a:r>
              <a:rPr lang="en-US" sz="2200"/>
              <a:t>A 1700 year old creed that is still relevant</a:t>
            </a:r>
          </a:p>
          <a:p>
            <a:r>
              <a:rPr lang="en-US" sz="2200"/>
              <a:t>The Role of the Holy Spirit</a:t>
            </a:r>
          </a:p>
        </p:txBody>
      </p:sp>
      <p:pic>
        <p:nvPicPr>
          <p:cNvPr id="4" name="Picture 3">
            <a:extLst>
              <a:ext uri="{FF2B5EF4-FFF2-40B4-BE49-F238E27FC236}">
                <a16:creationId xmlns:a16="http://schemas.microsoft.com/office/drawing/2014/main" id="{BBD9C4CC-06A4-129D-1208-EDD775CA4244}"/>
              </a:ext>
            </a:extLst>
          </p:cNvPr>
          <p:cNvPicPr>
            <a:picLocks noChangeAspect="1"/>
          </p:cNvPicPr>
          <p:nvPr/>
        </p:nvPicPr>
        <p:blipFill>
          <a:blip r:embed="rId2"/>
          <a:stretch>
            <a:fillRect/>
          </a:stretch>
        </p:blipFill>
        <p:spPr>
          <a:xfrm>
            <a:off x="6099048" y="1900489"/>
            <a:ext cx="5458968" cy="3057021"/>
          </a:xfrm>
          <a:prstGeom prst="rect">
            <a:avLst/>
          </a:prstGeom>
        </p:spPr>
      </p:pic>
    </p:spTree>
    <p:extLst>
      <p:ext uri="{BB962C8B-B14F-4D97-AF65-F5344CB8AC3E}">
        <p14:creationId xmlns:p14="http://schemas.microsoft.com/office/powerpoint/2010/main" val="985378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D75B85-FBAA-867B-5442-911E06B35D9A}"/>
              </a:ext>
            </a:extLst>
          </p:cNvPr>
          <p:cNvSpPr>
            <a:spLocks noGrp="1"/>
          </p:cNvSpPr>
          <p:nvPr>
            <p:ph type="title"/>
          </p:nvPr>
        </p:nvSpPr>
        <p:spPr>
          <a:xfrm>
            <a:off x="630936" y="640080"/>
            <a:ext cx="4818888" cy="1481328"/>
          </a:xfrm>
        </p:spPr>
        <p:txBody>
          <a:bodyPr anchor="b">
            <a:normAutofit/>
          </a:bodyPr>
          <a:lstStyle/>
          <a:p>
            <a:r>
              <a:rPr lang="en-US" sz="5000"/>
              <a:t>Confessing the Creed</a:t>
            </a:r>
          </a:p>
        </p:txBody>
      </p:sp>
      <p:sp>
        <p:nvSpPr>
          <p:cNvPr id="12"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54ABB70-6323-BA78-DB8E-C0CEB1BB5D5F}"/>
              </a:ext>
            </a:extLst>
          </p:cNvPr>
          <p:cNvSpPr>
            <a:spLocks noGrp="1"/>
          </p:cNvSpPr>
          <p:nvPr>
            <p:ph idx="1"/>
          </p:nvPr>
        </p:nvSpPr>
        <p:spPr>
          <a:xfrm>
            <a:off x="630936" y="2660904"/>
            <a:ext cx="4818888" cy="3547872"/>
          </a:xfrm>
        </p:spPr>
        <p:txBody>
          <a:bodyPr anchor="t">
            <a:normAutofit/>
          </a:bodyPr>
          <a:lstStyle/>
          <a:p>
            <a:r>
              <a:rPr lang="en-US" sz="2200"/>
              <a:t>An analogy – The Creed and the Constitution</a:t>
            </a:r>
          </a:p>
          <a:p>
            <a:r>
              <a:rPr lang="en-US" sz="2200"/>
              <a:t>Original text does not change – much</a:t>
            </a:r>
          </a:p>
          <a:p>
            <a:r>
              <a:rPr lang="en-US" sz="2200"/>
              <a:t>The role of amendments and their rarity</a:t>
            </a:r>
          </a:p>
          <a:p>
            <a:r>
              <a:rPr lang="en-US" sz="2200"/>
              <a:t>What do you call someone who changes the creed on their own? </a:t>
            </a:r>
          </a:p>
          <a:p>
            <a:endParaRPr lang="en-US" sz="2200"/>
          </a:p>
          <a:p>
            <a:endParaRPr lang="en-US" sz="2200"/>
          </a:p>
        </p:txBody>
      </p:sp>
      <p:pic>
        <p:nvPicPr>
          <p:cNvPr id="5" name="Picture 4" descr="A close-up of a document&#10;&#10;AI-generated content may be incorrect.">
            <a:extLst>
              <a:ext uri="{FF2B5EF4-FFF2-40B4-BE49-F238E27FC236}">
                <a16:creationId xmlns:a16="http://schemas.microsoft.com/office/drawing/2014/main" id="{88834EA0-6BA6-C8B7-AC71-525DF4DDEB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9048" y="1696455"/>
            <a:ext cx="5458968" cy="3465089"/>
          </a:xfrm>
          <a:prstGeom prst="rect">
            <a:avLst/>
          </a:prstGeom>
        </p:spPr>
      </p:pic>
    </p:spTree>
    <p:extLst>
      <p:ext uri="{BB962C8B-B14F-4D97-AF65-F5344CB8AC3E}">
        <p14:creationId xmlns:p14="http://schemas.microsoft.com/office/powerpoint/2010/main" val="2625519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64B22-0AFA-0199-5EFA-9A2CCDD50F44}"/>
              </a:ext>
            </a:extLst>
          </p:cNvPr>
          <p:cNvSpPr>
            <a:spLocks noGrp="1"/>
          </p:cNvSpPr>
          <p:nvPr>
            <p:ph type="title"/>
          </p:nvPr>
        </p:nvSpPr>
        <p:spPr>
          <a:xfrm>
            <a:off x="838200" y="365125"/>
            <a:ext cx="10515600" cy="1325563"/>
          </a:xfrm>
        </p:spPr>
        <p:txBody>
          <a:bodyPr anchor="ctr">
            <a:normAutofit/>
          </a:bodyPr>
          <a:lstStyle/>
          <a:p>
            <a:r>
              <a:rPr lang="en-US" dirty="0"/>
              <a:t>Was Nicaea just an argument over words?</a:t>
            </a:r>
          </a:p>
        </p:txBody>
      </p:sp>
      <p:sp>
        <p:nvSpPr>
          <p:cNvPr id="6" name="Content Placeholder 5">
            <a:extLst>
              <a:ext uri="{FF2B5EF4-FFF2-40B4-BE49-F238E27FC236}">
                <a16:creationId xmlns:a16="http://schemas.microsoft.com/office/drawing/2014/main" id="{BAE9303A-2FA7-AE5B-6C0A-E9330F366F3E}"/>
              </a:ext>
            </a:extLst>
          </p:cNvPr>
          <p:cNvSpPr>
            <a:spLocks noGrp="1"/>
          </p:cNvSpPr>
          <p:nvPr>
            <p:ph idx="1"/>
          </p:nvPr>
        </p:nvSpPr>
        <p:spPr>
          <a:xfrm>
            <a:off x="1288472" y="1919143"/>
            <a:ext cx="4907972" cy="4351338"/>
          </a:xfrm>
        </p:spPr>
        <p:txBody>
          <a:bodyPr>
            <a:normAutofit/>
          </a:bodyPr>
          <a:lstStyle/>
          <a:p>
            <a:r>
              <a:rPr lang="en-US" dirty="0"/>
              <a:t>Yes and no</a:t>
            </a:r>
          </a:p>
          <a:p>
            <a:r>
              <a:rPr lang="en-US" dirty="0"/>
              <a:t>Two key terms up for debate</a:t>
            </a:r>
          </a:p>
          <a:p>
            <a:pPr lvl="1"/>
            <a:r>
              <a:rPr lang="en-US" sz="2800" dirty="0"/>
              <a:t>Begotten (</a:t>
            </a:r>
            <a:r>
              <a:rPr lang="en-US" sz="2800" i="1" dirty="0" err="1"/>
              <a:t>ginomai</a:t>
            </a:r>
            <a:r>
              <a:rPr lang="en-US" sz="2800" i="1" dirty="0"/>
              <a:t>/</a:t>
            </a:r>
            <a:r>
              <a:rPr lang="en-US" sz="2800" i="1" dirty="0" err="1"/>
              <a:t>gennao</a:t>
            </a:r>
            <a:r>
              <a:rPr lang="en-US" sz="2800" i="1" dirty="0"/>
              <a:t>)</a:t>
            </a:r>
            <a:endParaRPr lang="en-US" sz="2800" dirty="0"/>
          </a:p>
          <a:p>
            <a:pPr lvl="1"/>
            <a:r>
              <a:rPr lang="en-US" sz="2800" dirty="0"/>
              <a:t>Substance/Essence/</a:t>
            </a:r>
          </a:p>
          <a:p>
            <a:pPr marL="457200" lvl="1" indent="0">
              <a:buNone/>
            </a:pPr>
            <a:r>
              <a:rPr lang="en-US" sz="2800" dirty="0"/>
              <a:t>(</a:t>
            </a:r>
            <a:r>
              <a:rPr lang="en-US" sz="2800" i="1" dirty="0" err="1"/>
              <a:t>ousia</a:t>
            </a:r>
            <a:r>
              <a:rPr lang="en-US" sz="2800" i="1" dirty="0"/>
              <a:t>)</a:t>
            </a:r>
          </a:p>
          <a:p>
            <a:pPr marL="0" indent="0">
              <a:buNone/>
            </a:pPr>
            <a:endParaRPr lang="en-US" dirty="0"/>
          </a:p>
        </p:txBody>
      </p:sp>
      <p:pic>
        <p:nvPicPr>
          <p:cNvPr id="7" name="Content Placeholder 3">
            <a:extLst>
              <a:ext uri="{FF2B5EF4-FFF2-40B4-BE49-F238E27FC236}">
                <a16:creationId xmlns:a16="http://schemas.microsoft.com/office/drawing/2014/main" id="{D9E623F9-9551-0CB5-91DC-28C406B53201}"/>
              </a:ext>
            </a:extLst>
          </p:cNvPr>
          <p:cNvPicPr>
            <a:picLocks noChangeAspect="1"/>
          </p:cNvPicPr>
          <p:nvPr/>
        </p:nvPicPr>
        <p:blipFill>
          <a:blip r:embed="rId2"/>
          <a:srcRect l="1871" r="1" b="1"/>
          <a:stretch>
            <a:fillRect/>
          </a:stretch>
        </p:blipFill>
        <p:spPr>
          <a:xfrm>
            <a:off x="6386944" y="1919143"/>
            <a:ext cx="4907972" cy="4351338"/>
          </a:xfrm>
          <a:prstGeom prst="rect">
            <a:avLst/>
          </a:prstGeom>
          <a:noFill/>
        </p:spPr>
      </p:pic>
    </p:spTree>
    <p:extLst>
      <p:ext uri="{BB962C8B-B14F-4D97-AF65-F5344CB8AC3E}">
        <p14:creationId xmlns:p14="http://schemas.microsoft.com/office/powerpoint/2010/main" val="2322917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F270C-462A-60C7-4475-3CB84ECD00AE}"/>
              </a:ext>
            </a:extLst>
          </p:cNvPr>
          <p:cNvSpPr>
            <a:spLocks noGrp="1"/>
          </p:cNvSpPr>
          <p:nvPr>
            <p:ph type="title"/>
          </p:nvPr>
        </p:nvSpPr>
        <p:spPr/>
        <p:txBody>
          <a:bodyPr/>
          <a:lstStyle/>
          <a:p>
            <a:r>
              <a:rPr lang="en-US" dirty="0"/>
              <a:t>Arius’ creed</a:t>
            </a:r>
          </a:p>
        </p:txBody>
      </p:sp>
      <p:sp>
        <p:nvSpPr>
          <p:cNvPr id="3" name="Content Placeholder 2">
            <a:extLst>
              <a:ext uri="{FF2B5EF4-FFF2-40B4-BE49-F238E27FC236}">
                <a16:creationId xmlns:a16="http://schemas.microsoft.com/office/drawing/2014/main" id="{7CA86A3D-6C04-9F4D-C332-D329A61BCFA3}"/>
              </a:ext>
            </a:extLst>
          </p:cNvPr>
          <p:cNvSpPr>
            <a:spLocks noGrp="1"/>
          </p:cNvSpPr>
          <p:nvPr>
            <p:ph idx="1"/>
          </p:nvPr>
        </p:nvSpPr>
        <p:spPr/>
        <p:txBody>
          <a:bodyPr>
            <a:normAutofit/>
          </a:bodyPr>
          <a:lstStyle/>
          <a:p>
            <a:r>
              <a:rPr lang="en-US" dirty="0"/>
              <a:t>We acknowledge one God, only unbegotten, only eternal, the only one without cause or beginning . . . the begetter of his only begotten Son before endless ages; through whom also he made both the ages and all that is; begetting him not in appearance but in truth, </a:t>
            </a:r>
            <a:r>
              <a:rPr lang="en-US" b="1" dirty="0"/>
              <a:t>causing him to subsist by his own will immutable and unchanging,  perfect creation of God, but not as one of the creatures, a begotten being (</a:t>
            </a:r>
            <a:r>
              <a:rPr lang="el-GR" b="1" dirty="0"/>
              <a:t>γέννημα</a:t>
            </a:r>
            <a:r>
              <a:rPr lang="en-US" b="1" dirty="0"/>
              <a:t>), but not like one among other generated things </a:t>
            </a:r>
            <a:r>
              <a:rPr lang="en-US" dirty="0"/>
              <a:t>in the sense of an emanation as Valentinus taught, nor as Manichaeus explained the begetting as ‘a homoousios portion of the Father’, nor as Sabellius’ portioning out of the monad, speaking of a ‘Son-Father’, . . .</a:t>
            </a:r>
          </a:p>
          <a:p>
            <a:endParaRPr lang="en-US" dirty="0"/>
          </a:p>
        </p:txBody>
      </p:sp>
    </p:spTree>
    <p:extLst>
      <p:ext uri="{BB962C8B-B14F-4D97-AF65-F5344CB8AC3E}">
        <p14:creationId xmlns:p14="http://schemas.microsoft.com/office/powerpoint/2010/main" val="4242978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C07C0-EDEF-3E08-35C8-6D1797573018}"/>
              </a:ext>
            </a:extLst>
          </p:cNvPr>
          <p:cNvSpPr>
            <a:spLocks noGrp="1"/>
          </p:cNvSpPr>
          <p:nvPr>
            <p:ph type="title"/>
          </p:nvPr>
        </p:nvSpPr>
        <p:spPr/>
        <p:txBody>
          <a:bodyPr/>
          <a:lstStyle/>
          <a:p>
            <a:r>
              <a:rPr lang="en-US" dirty="0"/>
              <a:t>Arius’ creed</a:t>
            </a:r>
          </a:p>
        </p:txBody>
      </p:sp>
      <p:sp>
        <p:nvSpPr>
          <p:cNvPr id="3" name="Content Placeholder 2">
            <a:extLst>
              <a:ext uri="{FF2B5EF4-FFF2-40B4-BE49-F238E27FC236}">
                <a16:creationId xmlns:a16="http://schemas.microsoft.com/office/drawing/2014/main" id="{91A9C5EE-F5B2-E2B1-1E70-A412E5EAD1C0}"/>
              </a:ext>
            </a:extLst>
          </p:cNvPr>
          <p:cNvSpPr>
            <a:spLocks noGrp="1"/>
          </p:cNvSpPr>
          <p:nvPr>
            <p:ph idx="1"/>
          </p:nvPr>
        </p:nvSpPr>
        <p:spPr/>
        <p:txBody>
          <a:bodyPr>
            <a:normAutofit/>
          </a:bodyPr>
          <a:lstStyle/>
          <a:p>
            <a:r>
              <a:rPr lang="en-US" b="1" dirty="0"/>
              <a:t>. . . .</a:t>
            </a:r>
            <a:r>
              <a:rPr lang="en-US" dirty="0"/>
              <a:t> But, as we say, at the will of God having been created before times and before ages, and gaining life and being from the Father, his Father also gave him real existence . . . The Son was begotten by the Father outside of time [</a:t>
            </a:r>
            <a:r>
              <a:rPr lang="en-US" dirty="0" err="1"/>
              <a:t>ἀχρόνως</a:t>
            </a:r>
            <a:r>
              <a:rPr lang="en-US" dirty="0"/>
              <a:t>], and </a:t>
            </a:r>
            <a:r>
              <a:rPr lang="en-US" b="1" dirty="0"/>
              <a:t>created and established </a:t>
            </a:r>
            <a:r>
              <a:rPr lang="en-US" dirty="0"/>
              <a:t>[</a:t>
            </a:r>
            <a:r>
              <a:rPr lang="en-US" dirty="0" err="1"/>
              <a:t>θεμελιωθεὶς</a:t>
            </a:r>
            <a:r>
              <a:rPr lang="en-US" dirty="0"/>
              <a:t>] before the ages. He was not before he was begotten, but was begotten outside of time before all things. He alone was made to subsist by the Father. For he is not eternal, or co-eternal, or co-unbegotten/</a:t>
            </a:r>
            <a:r>
              <a:rPr lang="en-US" dirty="0" err="1"/>
              <a:t>unoriginate</a:t>
            </a:r>
            <a:r>
              <a:rPr lang="en-US" dirty="0"/>
              <a:t> with the Father, nor does he have his being together with the Father, as some say in regard to relations, which would introduce two unoriginated sources [</a:t>
            </a:r>
            <a:r>
              <a:rPr lang="en-US" dirty="0" err="1"/>
              <a:t>ἀρχὰς</a:t>
            </a:r>
            <a:r>
              <a:rPr lang="en-US" dirty="0"/>
              <a:t>]. </a:t>
            </a:r>
          </a:p>
        </p:txBody>
      </p:sp>
    </p:spTree>
    <p:extLst>
      <p:ext uri="{BB962C8B-B14F-4D97-AF65-F5344CB8AC3E}">
        <p14:creationId xmlns:p14="http://schemas.microsoft.com/office/powerpoint/2010/main" val="28722970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934</TotalTime>
  <Words>2740</Words>
  <Application>Microsoft Office PowerPoint</Application>
  <PresentationFormat>Widescreen</PresentationFormat>
  <Paragraphs>145</Paragraphs>
  <Slides>35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Aptos</vt:lpstr>
      <vt:lpstr>Aptos Display</vt:lpstr>
      <vt:lpstr>Arial</vt:lpstr>
      <vt:lpstr>Times New Roman</vt:lpstr>
      <vt:lpstr>Office Theme</vt:lpstr>
      <vt:lpstr>What Do Lutherans Have to Offer? An Ecumenical Conversation at the 1700th Anniversary of Nicaea </vt:lpstr>
      <vt:lpstr>The Joelity is not Nicene</vt:lpstr>
      <vt:lpstr>Outline of Paper</vt:lpstr>
      <vt:lpstr>A Different Take on Arius’ Thalia </vt:lpstr>
      <vt:lpstr>The Church’s Response to Arius</vt:lpstr>
      <vt:lpstr>Confessing the Creed</vt:lpstr>
      <vt:lpstr>Was Nicaea just an argument over words?</vt:lpstr>
      <vt:lpstr>Arius’ creed</vt:lpstr>
      <vt:lpstr>Arius’ creed</vt:lpstr>
      <vt:lpstr>Arius’ Creed</vt:lpstr>
      <vt:lpstr>Arius’ creed</vt:lpstr>
      <vt:lpstr>What is Arius’ problem?</vt:lpstr>
      <vt:lpstr>The Nicene answer</vt:lpstr>
      <vt:lpstr>The Nicene answer</vt:lpstr>
      <vt:lpstr>Τhe Nicene anathemas</vt:lpstr>
      <vt:lpstr>The Nicene answer</vt:lpstr>
      <vt:lpstr>Τhe Nicene anathemas</vt:lpstr>
      <vt:lpstr>Luther and the Lutherans with  Nicaea and Ecumenism</vt:lpstr>
      <vt:lpstr>History of Luther and the Council/s</vt:lpstr>
      <vt:lpstr>Quia and Quatenus Subscription to Nicaea</vt:lpstr>
      <vt:lpstr>Critiquing Councils is Nothing New</vt:lpstr>
      <vt:lpstr>Bishops Behaving Badly</vt:lpstr>
      <vt:lpstr>Quia Subscription to Nicaea</vt:lpstr>
      <vt:lpstr>The Smalkald Articles and Nicaea</vt:lpstr>
      <vt:lpstr>Article 1 part 1</vt:lpstr>
      <vt:lpstr>Smalkald Article 1.1 continued</vt:lpstr>
      <vt:lpstr>A Footnote and an Edit </vt:lpstr>
      <vt:lpstr>Smalkald Article 1, part two</vt:lpstr>
      <vt:lpstr>What is God? – LC 1st Commandment</vt:lpstr>
      <vt:lpstr>Faith</vt:lpstr>
      <vt:lpstr>Augsburg Confession Art. 1 and Art. 3</vt:lpstr>
      <vt:lpstr>Conclusion - Ecumenism</vt:lpstr>
      <vt:lpstr>Ecumenism</vt:lpstr>
      <vt:lpstr>Conclusion </vt:lpstr>
      <vt:lpstr>Further resources for study of the creed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Elowsky, Joel</dc:creator>
  <cp:lastModifiedBy>Norman Dew</cp:lastModifiedBy>
  <cp:revision>9</cp:revision>
  <dcterms:created xsi:type="dcterms:W3CDTF">2025-09-20T19:37:21Z</dcterms:created>
  <dcterms:modified xsi:type="dcterms:W3CDTF">2025-12-01T18:08:26Z</dcterms:modified>
</cp:coreProperties>
</file>